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c5bd812c45e4b6b" /><Relationship Type="http://schemas.openxmlformats.org/officeDocument/2006/relationships/extended-properties" Target="/docProps/app.xml" Id="R08c634417c61474b" /><Relationship Type="http://schemas.openxmlformats.org/officeDocument/2006/relationships/officeDocument" Target="/ppt/presentation.xml" Id="Re4e9d45403484a2c" /></Relationships>
</file>

<file path=ppt/presentation.xml><?xml version="1.0" encoding="utf-8"?>
<p:presentation xmlns:p="http://schemas.openxmlformats.org/presentationml/2006/main">
  <p:sldMasterIdLst>
    <p:sldMasterId xmlns:r="http://schemas.openxmlformats.org/officeDocument/2006/relationships" id="2147483648" r:id="R273662e6370f426f"/>
  </p:sldMasterIdLst>
  <p:notesMasterIdLst>
    <p:notesMasterId xmlns:r="http://schemas.openxmlformats.org/officeDocument/2006/relationships" r:id="Rf4630bdf43474a9e"/>
  </p:notesMasterIdLst>
  <p:sldIdLst>
    <p:sldId xmlns:r="http://schemas.openxmlformats.org/officeDocument/2006/relationships" id="256" r:id="R85a6388c028049f7"/>
    <p:sldId xmlns:r="http://schemas.openxmlformats.org/officeDocument/2006/relationships" id="257" r:id="R8bebb1c4bcdc456d"/>
    <p:sldId xmlns:r="http://schemas.openxmlformats.org/officeDocument/2006/relationships" id="258" r:id="R9a99c3c7d8da4f82"/>
    <p:sldId xmlns:r="http://schemas.openxmlformats.org/officeDocument/2006/relationships" id="259" r:id="Rcf67c7fa21dd419b"/>
    <p:sldId xmlns:r="http://schemas.openxmlformats.org/officeDocument/2006/relationships" id="260" r:id="Rf761e76dcf1649f9"/>
    <p:sldId xmlns:r="http://schemas.openxmlformats.org/officeDocument/2006/relationships" id="261" r:id="R1dd81d254cb24ab4"/>
    <p:sldId xmlns:r="http://schemas.openxmlformats.org/officeDocument/2006/relationships" id="262" r:id="R331b649f517546ba"/>
    <p:sldId xmlns:r="http://schemas.openxmlformats.org/officeDocument/2006/relationships" id="263" r:id="R97caff2a4d734f04"/>
    <p:sldId xmlns:r="http://schemas.openxmlformats.org/officeDocument/2006/relationships" id="264" r:id="Ra6eb29b26aef4b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8b4fa58d3948f8" /><Relationship Type="http://schemas.openxmlformats.org/officeDocument/2006/relationships/slideMaster" Target="/ppt/slideMasters/slideMaster1.xml" Id="R273662e6370f426f" /><Relationship Type="http://schemas.openxmlformats.org/officeDocument/2006/relationships/notesMaster" Target="/ppt/notesMasters/notesMaster1.xml" Id="Rf4630bdf43474a9e" /><Relationship Type="http://schemas.openxmlformats.org/officeDocument/2006/relationships/presProps" Target="/ppt/presProps.xml" Id="R269b2f96f4ea457b" /><Relationship Type="http://schemas.openxmlformats.org/officeDocument/2006/relationships/tableStyles" Target="/ppt/tableStyles.xml" Id="Raf41894dc9c44099" /><Relationship Type="http://schemas.openxmlformats.org/officeDocument/2006/relationships/slide" Target="/ppt/slides/slide1.xml" Id="R85a6388c028049f7" /><Relationship Type="http://schemas.openxmlformats.org/officeDocument/2006/relationships/slide" Target="/ppt/slides/slide2.xml" Id="R8bebb1c4bcdc456d" /><Relationship Type="http://schemas.openxmlformats.org/officeDocument/2006/relationships/slide" Target="/ppt/slides/slide3.xml" Id="R9a99c3c7d8da4f82" /><Relationship Type="http://schemas.openxmlformats.org/officeDocument/2006/relationships/slide" Target="/ppt/slides/slide4.xml" Id="Rcf67c7fa21dd419b" /><Relationship Type="http://schemas.openxmlformats.org/officeDocument/2006/relationships/slide" Target="/ppt/slides/slide5.xml" Id="Rf761e76dcf1649f9" /><Relationship Type="http://schemas.openxmlformats.org/officeDocument/2006/relationships/slide" Target="/ppt/slides/slide6.xml" Id="R1dd81d254cb24ab4" /><Relationship Type="http://schemas.openxmlformats.org/officeDocument/2006/relationships/slide" Target="/ppt/slides/slide7.xml" Id="R331b649f517546ba" /><Relationship Type="http://schemas.openxmlformats.org/officeDocument/2006/relationships/slide" Target="/ppt/slides/slide8.xml" Id="R97caff2a4d734f04" /><Relationship Type="http://schemas.openxmlformats.org/officeDocument/2006/relationships/slide" Target="/ppt/slides/slide9.xml" Id="Ra6eb29b26aef4b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4dbef3fb324e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363e20b7cb4566" /><Relationship Type="http://schemas.openxmlformats.org/officeDocument/2006/relationships/notesMaster" Target="/ppt/notesMasters/notesMaster1.xml" Id="R964d44cb49af49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c1a5d3f7a941ff" /><Relationship Type="http://schemas.openxmlformats.org/officeDocument/2006/relationships/notesMaster" Target="/ppt/notesMasters/notesMaster1.xml" Id="R083c0534d2844e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4d843c04584648c1" /><Relationship Type="http://schemas.openxmlformats.org/officeDocument/2006/relationships/notesMaster" Target="/ppt/notesMasters/notesMaster1.xml" Id="R96d4b329d40e48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8dbd25875c3848be" /><Relationship Type="http://schemas.openxmlformats.org/officeDocument/2006/relationships/notesMaster" Target="/ppt/notesMasters/notesMaster1.xml" Id="R60dc8d2d90e548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84f545ea024cdd" /><Relationship Type="http://schemas.openxmlformats.org/officeDocument/2006/relationships/notesMaster" Target="/ppt/notesMasters/notesMaster1.xml" Id="Raf6a60c635e34d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8f9d08b6fdb34944" /><Relationship Type="http://schemas.openxmlformats.org/officeDocument/2006/relationships/notesMaster" Target="/ppt/notesMasters/notesMaster1.xml" Id="R632bf6c4ba114a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f7e7f82b844bb5" /><Relationship Type="http://schemas.openxmlformats.org/officeDocument/2006/relationships/notesMaster" Target="/ppt/notesMasters/notesMaster1.xml" Id="R6a4e45b844ee4c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b297c4dbee84c0e" /><Relationship Type="http://schemas.openxmlformats.org/officeDocument/2006/relationships/notesMaster" Target="/ppt/notesMasters/notesMaster1.xml" Id="Ra8339bc5f96840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c73700878cc495f" /><Relationship Type="http://schemas.openxmlformats.org/officeDocument/2006/relationships/notesMaster" Target="/ppt/notesMasters/notesMaster1.xml" Id="R7eaa7e940cb044d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Mei operator overview. October 2026. Company and product relationship confirmed by Mei founder: Mei is the company; Voxie is a product; the shared AI platform powers the generative AI products. Public overview: https://www.textmei.com/ai-for-telecoms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Company/product relationship supplied by Mei founder. Service scope: https://www.textmei.com/ai-for-telecoms. Personal call handling is configured for an operator pilot; not presented as an existing MTN deployment.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and screenshot: https://voxie.network/ captured October 2, 2026. Public directory describes geographic access restrictions. No test calls or texts were sent. The phone UI on the site is an illustrative product example.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operator workflow. Platform source reviewed: voice_app.py, voice_session.py and transports.py in Mei’s backend code. Routing, subscriber identity, notifications, recording policy and calendar integration require deployment-specific configuration. Public capability overview: https://www.textmei.com/ai-for-telecoms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and screenshot: https://www.textmei.com/case-studies/ella captured October 2, 2026. Ella is a home-services business intake agent with a ServiceTitan integration. The public demo collects intake and does not dispatch a truck. This is evidence of related platform capabilities, not a consumer calendar service.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and screenshot: https://www.textmei.com/ai-for-telecoms/case-studies/mtn-congo-eyano captured October 2, 2026. Operator integration also confirmed by Mei founder and backend source. SMS reference only; does not establish deployed personal call answering. No performance or subscriber-volume claims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Platform responsibilities based on internal architecture review and https://www.textmei.com/ai-for-telecoms. The table is a proposed division to be agreed with the operator, not a claim that every network interface is already implemented.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subscriber revenue model. No operator pricing, cost amounts, forecast adoption or margin claims. Based on the authorized telecom brochure commercial section. Retail pricing and usage allowances are chosen by the operator; fees and partnership terms are discussed privately.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Pilot discussion framework for prospective mobile operators. No commitments on implementation timeline, unsupported languages, rollout scale or commercial price. Contact provided by Mei founder: es@textmei.com. https://www.textmei.com/ai-for-telecoms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f5136dfcc1d4a3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8275101eae4459" /><Relationship Type="http://schemas.openxmlformats.org/officeDocument/2006/relationships/slideLayout" Target="/ppt/slideLayouts/slideLayout1.xml" Id="Rca39fdfd934c459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a39fdfd934c459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6f934c55c0d4690" /><Relationship Type="http://schemas.openxmlformats.org/officeDocument/2006/relationships/image" Target="/ppt/media/image.png" Id="R003414952df942b8" /><Relationship Type="http://schemas.openxmlformats.org/officeDocument/2006/relationships/notesSlide" Target="/ppt/notesSlides/notesSlide1.xml" Id="Rfc74f9d3898547c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1bad12f72e24c40" /><Relationship Type="http://schemas.openxmlformats.org/officeDocument/2006/relationships/hyperlink" Target="https://www.textmei.com/ai-for-telecoms" TargetMode="External" Id="Rb44c23dee37e4fef" /><Relationship Type="http://schemas.openxmlformats.org/officeDocument/2006/relationships/notesSlide" Target="/ppt/notesSlides/notesSlide2.xml" Id="Rcecaa783083c46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443ce3c1ade480a" /><Relationship Type="http://schemas.openxmlformats.org/officeDocument/2006/relationships/image" Target="/ppt/media/image2.png" Id="Rea237b2acca64be3" /><Relationship Type="http://schemas.openxmlformats.org/officeDocument/2006/relationships/hyperlink" Target="https://voxie.network/" TargetMode="External" Id="R82975080e8144c5a" /><Relationship Type="http://schemas.openxmlformats.org/officeDocument/2006/relationships/notesSlide" Target="/ppt/notesSlides/notesSlide3.xml" Id="R3158cf7aa99444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09894ce56e046a0" /><Relationship Type="http://schemas.openxmlformats.org/officeDocument/2006/relationships/notesSlide" Target="/ppt/notesSlides/notesSlide4.xml" Id="R52865cee72e44fa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c4a1da8d4db4e79" /><Relationship Type="http://schemas.openxmlformats.org/officeDocument/2006/relationships/image" Target="/ppt/media/image3.png" Id="R650a3a5ee9c54c21" /><Relationship Type="http://schemas.openxmlformats.org/officeDocument/2006/relationships/hyperlink" Target="https://www.textmei.com/case-studies/ella" TargetMode="External" Id="R0dac75ad8a4f4699" /><Relationship Type="http://schemas.openxmlformats.org/officeDocument/2006/relationships/notesSlide" Target="/ppt/notesSlides/notesSlide5.xml" Id="R7c64c14df36e4ee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d1d24832c134c67" /><Relationship Type="http://schemas.openxmlformats.org/officeDocument/2006/relationships/image" Target="/ppt/media/image4.png" Id="R94806269190d4e48" /><Relationship Type="http://schemas.openxmlformats.org/officeDocument/2006/relationships/hyperlink" Target="https://www.textmei.com/ai-for-telecoms/case-studies/mtn-congo-eyano" TargetMode="External" Id="R0ad5da8956644eb7" /><Relationship Type="http://schemas.openxmlformats.org/officeDocument/2006/relationships/notesSlide" Target="/ppt/notesSlides/notesSlide6.xml" Id="R08f21b3803ae4ed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c8c42c8204640e0" /><Relationship Type="http://schemas.openxmlformats.org/officeDocument/2006/relationships/notesSlide" Target="/ppt/notesSlides/notesSlide7.xml" Id="R0d00d46e4a75430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6f618b5dc92411d" /><Relationship Type="http://schemas.openxmlformats.org/officeDocument/2006/relationships/notesSlide" Target="/ppt/notesSlides/notesSlide8.xml" Id="R91cc6f24e3664c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f019a629e704ca2" /><Relationship Type="http://schemas.openxmlformats.org/officeDocument/2006/relationships/hyperlink" Target="mailto:es@textmei.com" TargetMode="External" Id="Rc7ca7da42a044ede" /><Relationship Type="http://schemas.openxmlformats.org/officeDocument/2006/relationships/hyperlink" Target="https://www.textmei.com/ai-for-telecoms/details" TargetMode="External" Id="Rff9848f27e1445b4" /><Relationship Type="http://schemas.openxmlformats.org/officeDocument/2006/relationships/notesSlide" Target="/ppt/notesSlides/notesSlide9.xml" Id="Re7a64de4b8c94b9c" /></Relationships>
</file>

<file path=ppt/slides/slide1.xml><?xml version="1.0" encoding="utf-8"?>
<p:sld xmlns:p="http://schemas.openxmlformats.org/presentationml/2006/main">
  <p:cSld>
    <p:bg>
      <p:bgPr>
        <a:solidFill xmlns:a="http://schemas.openxmlformats.org/drawingml/2006/main">
          <a:srgbClr val="2D8A84"/>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03414952df942b8"/>
          <a:stretch xmlns:a="http://schemas.openxmlformats.org/drawingml/2006/main"/>
        </p:blipFill>
        <p:spPr>
          <a:xfrm xmlns:a="http://schemas.openxmlformats.org/drawingml/2006/main">
            <a:off x="699407" y="647700"/>
            <a:ext cx="696686" cy="723900"/>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EF07C13D-0278-4410-AAAE-182CA9365CB0}"/>
              </a:ext>
            </a:extLst>
          </p:cNvPr>
          <p:cNvSpPr>
            <a:spLocks xmlns:a="http://schemas.openxmlformats.org/drawingml/2006/main" noGrp="1"/>
          </p:cNvSpPr>
          <p:nvPr/>
        </p:nvSpPr>
        <p:spPr>
          <a:xfrm xmlns:a="http://schemas.openxmlformats.org/drawingml/2006/main">
            <a:off x="1628775" y="762000"/>
            <a:ext cx="3810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Mei</a:t>
            </a:r>
          </a:p>
        </p:txBody>
      </p:sp>
      <p:sp>
        <p:nvSpPr>
          <p:cNvPr id="3" name="text-2">
            <a:extLst xmlns:a="http://schemas.openxmlformats.org/drawingml/2006/main">
              <a:ext uri="{FF2B5EF4-FFF2-40B4-BE49-F238E27FC236}">
                <a16:creationId xmlns:a16="http://schemas.microsoft.com/office/drawing/2014/main" id="{AD5296C8-E24F-4FD4-8609-95BE13525C78}"/>
              </a:ext>
            </a:extLst>
          </p:cNvPr>
          <p:cNvSpPr>
            <a:spLocks xmlns:a="http://schemas.openxmlformats.org/drawingml/2006/main" noGrp="1"/>
          </p:cNvSpPr>
          <p:nvPr/>
        </p:nvSpPr>
        <p:spPr>
          <a:xfrm xmlns:a="http://schemas.openxmlformats.org/drawingml/2006/main">
            <a:off x="685800" y="2171700"/>
            <a:ext cx="108204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AI assistants for</a:t>
            </a:r>
          </a:p>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mobile subscribers</a:t>
            </a:r>
          </a:p>
        </p:txBody>
      </p:sp>
      <p:sp>
        <p:nvSpPr>
          <p:cNvPr id="4" name="text-3">
            <a:extLst xmlns:a="http://schemas.openxmlformats.org/drawingml/2006/main">
              <a:ext uri="{FF2B5EF4-FFF2-40B4-BE49-F238E27FC236}">
                <a16:creationId xmlns:a16="http://schemas.microsoft.com/office/drawing/2014/main" id="{00182AA9-7FB2-43A9-A5B3-DECE20E41528}"/>
              </a:ext>
            </a:extLst>
          </p:cNvPr>
          <p:cNvSpPr>
            <a:spLocks xmlns:a="http://schemas.openxmlformats.org/drawingml/2006/main" noGrp="1"/>
          </p:cNvSpPr>
          <p:nvPr/>
        </p:nvSpPr>
        <p:spPr>
          <a:xfrm xmlns:a="http://schemas.openxmlformats.org/drawingml/2006/main">
            <a:off x="685800" y="4171950"/>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AI they can call or text.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AI that answers calls for them.</a:t>
            </a:r>
          </a:p>
        </p:txBody>
      </p:sp>
      <p:sp>
        <p:nvSpPr>
          <p:cNvPr id="5" name="text-4">
            <a:extLst xmlns:a="http://schemas.openxmlformats.org/drawingml/2006/main">
              <a:ext uri="{FF2B5EF4-FFF2-40B4-BE49-F238E27FC236}">
                <a16:creationId xmlns:a16="http://schemas.microsoft.com/office/drawing/2014/main" id="{12D44FD3-9E14-4EA5-B897-3118CEB9A92C}"/>
              </a:ext>
            </a:extLst>
          </p:cNvPr>
          <p:cNvSpPr>
            <a:spLocks xmlns:a="http://schemas.openxmlformats.org/drawingml/2006/main" noGrp="1"/>
          </p:cNvSpPr>
          <p:nvPr/>
        </p:nvSpPr>
        <p:spPr>
          <a:xfrm xmlns:a="http://schemas.openxmlformats.org/drawingml/2006/main">
            <a:off x="685800" y="59626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500" b="0">
                <a:solidFill>
                  <a:srgbClr val="E3F7F6"/>
                </a:solidFill>
                <a:latin typeface="Arial"/>
                <a:ea typeface="Arial"/>
                <a:cs typeface="Arial"/>
              </a:defRPr>
            </a:pPr>
            <a:r>
              <a:rPr sz="1500" b="0">
                <a:solidFill>
                  <a:srgbClr val="E3F7F6"/>
                </a:solidFill>
                <a:latin typeface="Arial"/>
                <a:ea typeface="Arial"/>
                <a:cs typeface="Arial"/>
              </a:rPr>
              <a:t>Operator overview  |  October 2026</a:t>
            </a:r>
          </a:p>
        </p:txBody>
      </p:sp>
    </p:spTree>
    <p:extLst>
      <p:ext uri="{BB962C8B-B14F-4D97-AF65-F5344CB8AC3E}">
        <p14:creationId xmlns:p14="http://schemas.microsoft.com/office/powerpoint/2010/main" val="4231009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1">
            <a:extLst xmlns:a="http://schemas.openxmlformats.org/drawingml/2006/main">
              <a:ext uri="{FF2B5EF4-FFF2-40B4-BE49-F238E27FC236}">
                <a16:creationId xmlns:a16="http://schemas.microsoft.com/office/drawing/2014/main" id="{C3CF5606-6C47-4927-A3AB-65F037B9D975}"/>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Mei’s platform and two subscriber services</a:t>
            </a:r>
          </a:p>
        </p:txBody>
      </p:sp>
      <p:sp>
        <p:nvSpPr>
          <p:cNvPr id="2" name="text-2">
            <a:extLst xmlns:a="http://schemas.openxmlformats.org/drawingml/2006/main">
              <a:ext uri="{FF2B5EF4-FFF2-40B4-BE49-F238E27FC236}">
                <a16:creationId xmlns:a16="http://schemas.microsoft.com/office/drawing/2014/main" id="{8A13E168-1691-4F00-9FDD-68D75B6F0EF6}"/>
              </a:ext>
            </a:extLst>
          </p:cNvPr>
          <p:cNvSpPr>
            <a:spLocks xmlns:a="http://schemas.openxmlformats.org/drawingml/2006/main" noGrp="1"/>
          </p:cNvSpPr>
          <p:nvPr/>
        </p:nvSpPr>
        <p:spPr>
          <a:xfrm xmlns:a="http://schemas.openxmlformats.org/drawingml/2006/main">
            <a:off x="685800" y="1333500"/>
            <a:ext cx="108204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32E35"/>
                </a:solidFill>
                <a:latin typeface="Arial"/>
                <a:ea typeface="Arial"/>
                <a:cs typeface="Arial"/>
              </a:defRPr>
            </a:pPr>
            <a:r>
              <a:rPr sz="2100" b="0">
                <a:solidFill>
                  <a:srgbClr val="132E35"/>
                </a:solidFill>
                <a:latin typeface="Arial"/>
                <a:ea typeface="Arial"/>
                <a:cs typeface="Arial"/>
              </a:rPr>
              <a:t>Mei is the company. Our shared AI platform provides agent-building tools</a:t>
            </a:r>
          </a:p>
          <a:p xmlns:a="http://schemas.openxmlformats.org/drawingml/2006/main">
            <a:pPr>
              <a:defRPr sz="2100" b="0">
                <a:solidFill>
                  <a:srgbClr val="132E35"/>
                </a:solidFill>
                <a:latin typeface="Arial"/>
                <a:ea typeface="Arial"/>
                <a:cs typeface="Arial"/>
              </a:defRPr>
            </a:pPr>
            <a:r>
              <a:rPr sz="2100" b="0">
                <a:solidFill>
                  <a:srgbClr val="132E35"/>
                </a:solidFill>
                <a:latin typeface="Arial"/>
                <a:ea typeface="Arial"/>
                <a:cs typeface="Arial"/>
              </a:rPr>
              <a:t>and the backend that powers our generative AI products.</a:t>
            </a:r>
          </a:p>
        </p:txBody>
      </p:sp>
      <p:sp>
        <p:nvSpPr>
          <p:cNvPr id="3" name="text-3">
            <a:extLst xmlns:a="http://schemas.openxmlformats.org/drawingml/2006/main">
              <a:ext uri="{FF2B5EF4-FFF2-40B4-BE49-F238E27FC236}">
                <a16:creationId xmlns:a16="http://schemas.microsoft.com/office/drawing/2014/main" id="{B9D46E6E-961E-4862-8B12-5B7700C76107}"/>
              </a:ext>
            </a:extLst>
          </p:cNvPr>
          <p:cNvSpPr>
            <a:spLocks xmlns:a="http://schemas.openxmlformats.org/drawingml/2006/main" noGrp="1"/>
          </p:cNvSpPr>
          <p:nvPr/>
        </p:nvSpPr>
        <p:spPr>
          <a:xfrm xmlns:a="http://schemas.openxmlformats.org/drawingml/2006/main">
            <a:off x="685800" y="2628900"/>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1">
                <a:solidFill>
                  <a:srgbClr val="2D8A84"/>
                </a:solidFill>
                <a:latin typeface="Arial"/>
                <a:ea typeface="Arial"/>
                <a:cs typeface="Arial"/>
              </a:defRPr>
            </a:pPr>
            <a:r>
              <a:rPr sz="2400" b="1">
                <a:solidFill>
                  <a:srgbClr val="2D8A84"/>
                </a:solidFill>
                <a:latin typeface="Arial"/>
                <a:ea typeface="Arial"/>
                <a:cs typeface="Arial"/>
              </a:rPr>
              <a:t>AI subscribers talk to</a:t>
            </a:r>
          </a:p>
        </p:txBody>
      </p:sp>
      <p:sp>
        <p:nvSpPr>
          <p:cNvPr id="4" name="text-4">
            <a:extLst xmlns:a="http://schemas.openxmlformats.org/drawingml/2006/main">
              <a:ext uri="{FF2B5EF4-FFF2-40B4-BE49-F238E27FC236}">
                <a16:creationId xmlns:a16="http://schemas.microsoft.com/office/drawing/2014/main" id="{6F582F81-C2B3-40F3-97A1-08C3A53E9749}"/>
              </a:ext>
            </a:extLst>
          </p:cNvPr>
          <p:cNvSpPr>
            <a:spLocks xmlns:a="http://schemas.openxmlformats.org/drawingml/2006/main" noGrp="1"/>
          </p:cNvSpPr>
          <p:nvPr/>
        </p:nvSpPr>
        <p:spPr>
          <a:xfrm xmlns:a="http://schemas.openxmlformats.org/drawingml/2006/main">
            <a:off x="6400800" y="2628900"/>
            <a:ext cx="5105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1">
                <a:solidFill>
                  <a:srgbClr val="2D8A84"/>
                </a:solidFill>
                <a:latin typeface="Arial"/>
                <a:ea typeface="Arial"/>
                <a:cs typeface="Arial"/>
              </a:defRPr>
            </a:pPr>
            <a:r>
              <a:rPr sz="2400" b="1">
                <a:solidFill>
                  <a:srgbClr val="2D8A84"/>
                </a:solidFill>
                <a:latin typeface="Arial"/>
                <a:ea typeface="Arial"/>
                <a:cs typeface="Arial"/>
              </a:rPr>
              <a:t>AI that answers for them</a:t>
            </a:r>
          </a:p>
        </p:txBody>
      </p:sp>
      <p:sp>
        <p:nvSpPr>
          <p:cNvPr id="5" name="text-5">
            <a:extLst xmlns:a="http://schemas.openxmlformats.org/drawingml/2006/main">
              <a:ext uri="{FF2B5EF4-FFF2-40B4-BE49-F238E27FC236}">
                <a16:creationId xmlns:a16="http://schemas.microsoft.com/office/drawing/2014/main" id="{E3B11C81-A93F-4B32-A223-6CC70EC6195F}"/>
              </a:ext>
            </a:extLst>
          </p:cNvPr>
          <p:cNvSpPr>
            <a:spLocks xmlns:a="http://schemas.openxmlformats.org/drawingml/2006/main" noGrp="1"/>
          </p:cNvSpPr>
          <p:nvPr/>
        </p:nvSpPr>
        <p:spPr>
          <a:xfrm xmlns:a="http://schemas.openxmlformats.org/drawingml/2006/main">
            <a:off x="685800" y="3314700"/>
            <a:ext cx="4953000" cy="2076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Everyday questions, learning and advice</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through a familiar number or short code.</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Voxie is a public product example.</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eYano is an operator-branded service.</a:t>
            </a:r>
          </a:p>
        </p:txBody>
      </p:sp>
      <p:sp>
        <p:nvSpPr>
          <p:cNvPr id="6" name="text-6">
            <a:extLst xmlns:a="http://schemas.openxmlformats.org/drawingml/2006/main">
              <a:ext uri="{FF2B5EF4-FFF2-40B4-BE49-F238E27FC236}">
                <a16:creationId xmlns:a16="http://schemas.microsoft.com/office/drawing/2014/main" id="{A426B77E-55FE-4624-BA11-8123C84851F5}"/>
              </a:ext>
            </a:extLst>
          </p:cNvPr>
          <p:cNvSpPr>
            <a:spLocks xmlns:a="http://schemas.openxmlformats.org/drawingml/2006/main" noGrp="1"/>
          </p:cNvSpPr>
          <p:nvPr/>
        </p:nvSpPr>
        <p:spPr>
          <a:xfrm xmlns:a="http://schemas.openxmlformats.org/drawingml/2006/main">
            <a:off x="6400800" y="3314700"/>
            <a:ext cx="5105400" cy="2076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Answer selected incoming calls, ask the</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caller’s purpose and deliver a summary.</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Configured with subscriber preferences,</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operator routing and agreed actions.</a:t>
            </a:r>
          </a:p>
        </p:txBody>
      </p:sp>
      <p:sp>
        <p:nvSpPr>
          <p:cNvPr id="7" name="text-7">
            <a:extLst xmlns:a="http://schemas.openxmlformats.org/drawingml/2006/main">
              <a:ext uri="{FF2B5EF4-FFF2-40B4-BE49-F238E27FC236}">
                <a16:creationId xmlns:a16="http://schemas.microsoft.com/office/drawing/2014/main" id="{163C1F54-EDE5-4B95-9200-137776764690}"/>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hlinkClick xmlns:r="http://schemas.openxmlformats.org/officeDocument/2006/relationships" r:id="Rb44c23dee37e4fef"/>
              </a:rPr>
              <a:t>Both services can be offered under the operator’s brand.</a:t>
            </a:r>
          </a:p>
        </p:txBody>
      </p:sp>
    </p:spTree>
    <p:extLst>
      <p:ext uri="{BB962C8B-B14F-4D97-AF65-F5344CB8AC3E}">
        <p14:creationId xmlns:p14="http://schemas.microsoft.com/office/powerpoint/2010/main" val="62466274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
            <a:extLst xmlns:a="http://schemas.openxmlformats.org/drawingml/2006/main">
              <a:ext uri="{FF2B5EF4-FFF2-40B4-BE49-F238E27FC236}">
                <a16:creationId xmlns:a16="http://schemas.microsoft.com/office/drawing/2014/main" id="{6159AC1A-7F68-4ACC-B338-3725483C9E92}"/>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The subscriber experience</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a237b2acca64be3"/>
          <a:stretch xmlns:a="http://schemas.openxmlformats.org/drawingml/2006/main"/>
        </p:blipFill>
        <p:spPr>
          <a:xfrm xmlns:a="http://schemas.openxmlformats.org/drawingml/2006/main">
            <a:off x="685800" y="1685517"/>
            <a:ext cx="6572250" cy="3667941"/>
          </a:xfrm>
          <a:prstGeom xmlns:a="http://schemas.openxmlformats.org/drawingml/2006/main" prst="rect">
            <a:avLst/>
          </a:prstGeom>
        </p:spPr>
      </p:pic>
      <p:sp>
        <p:nvSpPr>
          <p:cNvPr id="3" name="text-2">
            <a:extLst xmlns:a="http://schemas.openxmlformats.org/drawingml/2006/main">
              <a:ext uri="{FF2B5EF4-FFF2-40B4-BE49-F238E27FC236}">
                <a16:creationId xmlns:a16="http://schemas.microsoft.com/office/drawing/2014/main" id="{52050B4B-C3AD-48FA-8713-5566E6374B6C}"/>
              </a:ext>
            </a:extLst>
          </p:cNvPr>
          <p:cNvSpPr>
            <a:spLocks xmlns:a="http://schemas.openxmlformats.org/drawingml/2006/main" noGrp="1"/>
          </p:cNvSpPr>
          <p:nvPr/>
        </p:nvSpPr>
        <p:spPr>
          <a:xfrm xmlns:a="http://schemas.openxmlformats.org/drawingml/2006/main">
            <a:off x="7677150" y="1638300"/>
            <a:ext cx="38290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1">
                <a:solidFill>
                  <a:srgbClr val="2D8A84"/>
                </a:solidFill>
                <a:latin typeface="Arial"/>
                <a:ea typeface="Arial"/>
                <a:cs typeface="Arial"/>
              </a:defRPr>
            </a:pPr>
            <a:r>
              <a:rPr sz="2400" b="1">
                <a:solidFill>
                  <a:srgbClr val="2D8A84"/>
                </a:solidFill>
                <a:latin typeface="Arial"/>
                <a:ea typeface="Arial"/>
                <a:cs typeface="Arial"/>
              </a:rPr>
              <a:t>Use a familiar number</a:t>
            </a:r>
          </a:p>
        </p:txBody>
      </p:sp>
      <p:sp>
        <p:nvSpPr>
          <p:cNvPr id="4" name="text-3">
            <a:extLst xmlns:a="http://schemas.openxmlformats.org/drawingml/2006/main">
              <a:ext uri="{FF2B5EF4-FFF2-40B4-BE49-F238E27FC236}">
                <a16:creationId xmlns:a16="http://schemas.microsoft.com/office/drawing/2014/main" id="{5E8C5094-590B-43F3-8284-B0B13E3C3317}"/>
              </a:ext>
            </a:extLst>
          </p:cNvPr>
          <p:cNvSpPr>
            <a:spLocks xmlns:a="http://schemas.openxmlformats.org/drawingml/2006/main" noGrp="1"/>
          </p:cNvSpPr>
          <p:nvPr/>
        </p:nvSpPr>
        <p:spPr>
          <a:xfrm xmlns:a="http://schemas.openxmlformats.org/drawingml/2006/main">
            <a:off x="7677150" y="2686050"/>
            <a:ext cx="38290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Text a question or call the AI.</a:t>
            </a:r>
          </a:p>
          <a:p xmlns:a="http://schemas.openxmlformats.org/drawingml/2006/main">
            <a:r>
              <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Receive a reply through</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that same channel.</a:t>
            </a:r>
          </a:p>
          <a:p xmlns:a="http://schemas.openxmlformats.org/drawingml/2006/main">
            <a:r>
              <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No app or mobile data is needed</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for SMS and ordinary calls.</a:t>
            </a:r>
          </a:p>
        </p:txBody>
      </p:sp>
      <p:sp>
        <p:nvSpPr>
          <p:cNvPr id="5" name="text-4">
            <a:extLst xmlns:a="http://schemas.openxmlformats.org/drawingml/2006/main">
              <a:ext uri="{FF2B5EF4-FFF2-40B4-BE49-F238E27FC236}">
                <a16:creationId xmlns:a16="http://schemas.microsoft.com/office/drawing/2014/main" id="{45535354-7BF2-423A-AFC4-1E0CCA6D315D}"/>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hlinkClick xmlns:r="http://schemas.openxmlformats.org/officeDocument/2006/relationships" r:id="R82975080e8144c5a"/>
              </a:rPr>
              <a:t>Explore Voxie: voxie.network  |  Public numbers have regional access and usage limits.</a:t>
            </a:r>
          </a:p>
        </p:txBody>
      </p:sp>
    </p:spTree>
    <p:extLst>
      <p:ext uri="{BB962C8B-B14F-4D97-AF65-F5344CB8AC3E}">
        <p14:creationId xmlns:p14="http://schemas.microsoft.com/office/powerpoint/2010/main" val="18937250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
            <a:extLst xmlns:a="http://schemas.openxmlformats.org/drawingml/2006/main">
              <a:ext uri="{FF2B5EF4-FFF2-40B4-BE49-F238E27FC236}">
                <a16:creationId xmlns:a16="http://schemas.microsoft.com/office/drawing/2014/main" id="{A28C8C47-AD0A-4E9C-9583-0A2423F9C595}"/>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A personal call assistant</a:t>
            </a:r>
          </a:p>
        </p:txBody>
      </p:sp>
      <p:sp>
        <p:nvSpPr>
          <p:cNvPr id="2" name="text-2">
            <a:extLst xmlns:a="http://schemas.openxmlformats.org/drawingml/2006/main">
              <a:ext uri="{FF2B5EF4-FFF2-40B4-BE49-F238E27FC236}">
                <a16:creationId xmlns:a16="http://schemas.microsoft.com/office/drawing/2014/main" id="{1D4E22FF-9DCE-4D4B-8588-33395B7E11DA}"/>
              </a:ext>
            </a:extLst>
          </p:cNvPr>
          <p:cNvSpPr>
            <a:spLocks xmlns:a="http://schemas.openxmlformats.org/drawingml/2006/main" noGrp="1"/>
          </p:cNvSpPr>
          <p:nvPr/>
        </p:nvSpPr>
        <p:spPr>
          <a:xfrm xmlns:a="http://schemas.openxmlformats.org/drawingml/2006/main">
            <a:off x="685800" y="1504950"/>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1">
                <a:solidFill>
                  <a:srgbClr val="2D8A84"/>
                </a:solidFill>
                <a:latin typeface="Arial"/>
                <a:ea typeface="Arial"/>
                <a:cs typeface="Arial"/>
              </a:defRPr>
            </a:pPr>
            <a:r>
              <a:rPr sz="2400" b="1">
                <a:solidFill>
                  <a:srgbClr val="2D8A84"/>
                </a:solidFill>
                <a:latin typeface="Arial"/>
                <a:ea typeface="Arial"/>
                <a:cs typeface="Arial"/>
              </a:rPr>
              <a:t>The call flow</a:t>
            </a:r>
          </a:p>
        </p:txBody>
      </p:sp>
      <p:sp>
        <p:nvSpPr>
          <p:cNvPr id="3" name="text-3">
            <a:extLst xmlns:a="http://schemas.openxmlformats.org/drawingml/2006/main">
              <a:ext uri="{FF2B5EF4-FFF2-40B4-BE49-F238E27FC236}">
                <a16:creationId xmlns:a16="http://schemas.microsoft.com/office/drawing/2014/main" id="{DE74E851-550D-4C2F-B054-388CE0FA5891}"/>
              </a:ext>
            </a:extLst>
          </p:cNvPr>
          <p:cNvSpPr>
            <a:spLocks xmlns:a="http://schemas.openxmlformats.org/drawingml/2006/main" noGrp="1"/>
          </p:cNvSpPr>
          <p:nvPr/>
        </p:nvSpPr>
        <p:spPr>
          <a:xfrm xmlns:a="http://schemas.openxmlformats.org/drawingml/2006/main">
            <a:off x="685800" y="2171700"/>
            <a:ext cx="542925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1. Subscriber chooses when AI answers.</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2. Operator routes an eligible call.</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3. AI captures the caller’s purpose and</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    follows agreed message or transfer rules.</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4. Subscriber receives the summary.</a:t>
            </a:r>
          </a:p>
        </p:txBody>
      </p:sp>
      <p:sp>
        <p:nvSpPr>
          <p:cNvPr id="4" name="text-4">
            <a:extLst xmlns:a="http://schemas.openxmlformats.org/drawingml/2006/main">
              <a:ext uri="{FF2B5EF4-FFF2-40B4-BE49-F238E27FC236}">
                <a16:creationId xmlns:a16="http://schemas.microsoft.com/office/drawing/2014/main" id="{A7A875D0-ABCB-4383-8E6A-6027A31FDBBD}"/>
              </a:ext>
            </a:extLst>
          </p:cNvPr>
          <p:cNvSpPr>
            <a:spLocks xmlns:a="http://schemas.openxmlformats.org/drawingml/2006/main" noGrp="1"/>
          </p:cNvSpPr>
          <p:nvPr/>
        </p:nvSpPr>
        <p:spPr>
          <a:xfrm xmlns:a="http://schemas.openxmlformats.org/drawingml/2006/main">
            <a:off x="6972300" y="1504950"/>
            <a:ext cx="4533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1">
                <a:solidFill>
                  <a:srgbClr val="2D8A84"/>
                </a:solidFill>
                <a:latin typeface="Arial"/>
                <a:ea typeface="Arial"/>
                <a:cs typeface="Arial"/>
              </a:defRPr>
            </a:pPr>
            <a:r>
              <a:rPr sz="1800" b="1">
                <a:solidFill>
                  <a:srgbClr val="2D8A84"/>
                </a:solidFill>
                <a:latin typeface="Arial"/>
                <a:ea typeface="Arial"/>
                <a:cs typeface="Arial"/>
              </a:rPr>
              <a:t>Illustrative delivery call</a:t>
            </a:r>
          </a:p>
        </p:txBody>
      </p:sp>
      <p:sp>
        <p:nvSpPr>
          <p:cNvPr id="5" name="text-5">
            <a:extLst xmlns:a="http://schemas.openxmlformats.org/drawingml/2006/main">
              <a:ext uri="{FF2B5EF4-FFF2-40B4-BE49-F238E27FC236}">
                <a16:creationId xmlns:a16="http://schemas.microsoft.com/office/drawing/2014/main" id="{77107CD8-613C-4BC7-84B3-0DE3E4E397A1}"/>
              </a:ext>
            </a:extLst>
          </p:cNvPr>
          <p:cNvSpPr>
            <a:spLocks xmlns:a="http://schemas.openxmlformats.org/drawingml/2006/main" noGrp="1"/>
          </p:cNvSpPr>
          <p:nvPr/>
        </p:nvSpPr>
        <p:spPr>
          <a:xfrm xmlns:a="http://schemas.openxmlformats.org/drawingml/2006/main">
            <a:off x="6972300" y="2095500"/>
            <a:ext cx="4533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75" b="0">
                <a:solidFill>
                  <a:srgbClr val="132E35"/>
                </a:solidFill>
                <a:latin typeface="Arial"/>
                <a:ea typeface="Arial"/>
                <a:cs typeface="Arial"/>
              </a:defRPr>
            </a:pPr>
            <a:r>
              <a:rPr sz="2175" b="0">
                <a:solidFill>
                  <a:srgbClr val="132E35"/>
                </a:solidFill>
                <a:latin typeface="Arial"/>
                <a:ea typeface="Arial"/>
                <a:cs typeface="Arial"/>
              </a:rPr>
              <a:t>“I’m delivering a package.</a:t>
            </a:r>
          </a:p>
          <a:p xmlns:a="http://schemas.openxmlformats.org/drawingml/2006/main">
            <a:pPr>
              <a:defRPr sz="2175" b="0">
                <a:solidFill>
                  <a:srgbClr val="132E35"/>
                </a:solidFill>
                <a:latin typeface="Arial"/>
                <a:ea typeface="Arial"/>
                <a:cs typeface="Arial"/>
              </a:defRPr>
            </a:pPr>
            <a:r>
              <a:rPr sz="2175" b="0">
                <a:solidFill>
                  <a:srgbClr val="132E35"/>
                </a:solidFill>
                <a:latin typeface="Arial"/>
                <a:ea typeface="Arial"/>
                <a:cs typeface="Arial"/>
              </a:rPr>
              <a:t>May I leave it at reception?”</a:t>
            </a:r>
          </a:p>
        </p:txBody>
      </p:sp>
      <p:sp>
        <p:nvSpPr>
          <p:cNvPr id="6" name="text-6">
            <a:extLst xmlns:a="http://schemas.openxmlformats.org/drawingml/2006/main">
              <a:ext uri="{FF2B5EF4-FFF2-40B4-BE49-F238E27FC236}">
                <a16:creationId xmlns:a16="http://schemas.microsoft.com/office/drawing/2014/main" id="{CBA55E57-8733-49D0-A2D5-0102EAE09D8E}"/>
              </a:ext>
            </a:extLst>
          </p:cNvPr>
          <p:cNvSpPr>
            <a:spLocks xmlns:a="http://schemas.openxmlformats.org/drawingml/2006/main" noGrp="1"/>
          </p:cNvSpPr>
          <p:nvPr/>
        </p:nvSpPr>
        <p:spPr>
          <a:xfrm xmlns:a="http://schemas.openxmlformats.org/drawingml/2006/main">
            <a:off x="6972300" y="3648075"/>
            <a:ext cx="45339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1">
                <a:solidFill>
                  <a:srgbClr val="2D8A84"/>
                </a:solidFill>
                <a:latin typeface="Arial"/>
                <a:ea typeface="Arial"/>
                <a:cs typeface="Arial"/>
              </a:defRPr>
            </a:pPr>
            <a:r>
              <a:rPr sz="1800" b="1">
                <a:solidFill>
                  <a:srgbClr val="2D8A84"/>
                </a:solidFill>
                <a:latin typeface="Arial"/>
                <a:ea typeface="Arial"/>
                <a:cs typeface="Arial"/>
              </a:rPr>
              <a:t>What the subscriber receives</a:t>
            </a:r>
          </a:p>
        </p:txBody>
      </p:sp>
      <p:sp>
        <p:nvSpPr>
          <p:cNvPr id="7" name="text-7">
            <a:extLst xmlns:a="http://schemas.openxmlformats.org/drawingml/2006/main">
              <a:ext uri="{FF2B5EF4-FFF2-40B4-BE49-F238E27FC236}">
                <a16:creationId xmlns:a16="http://schemas.microsoft.com/office/drawing/2014/main" id="{1ED4D7BE-7B26-49A8-A7C3-944F49AEFB66}"/>
              </a:ext>
            </a:extLst>
          </p:cNvPr>
          <p:cNvSpPr>
            <a:spLocks xmlns:a="http://schemas.openxmlformats.org/drawingml/2006/main" noGrp="1"/>
          </p:cNvSpPr>
          <p:nvPr/>
        </p:nvSpPr>
        <p:spPr>
          <a:xfrm xmlns:a="http://schemas.openxmlformats.org/drawingml/2006/main">
            <a:off x="6972300" y="4238625"/>
            <a:ext cx="45339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0">
                <a:solidFill>
                  <a:srgbClr val="132E35"/>
                </a:solidFill>
                <a:latin typeface="Arial"/>
                <a:ea typeface="Arial"/>
                <a:cs typeface="Arial"/>
              </a:defRPr>
            </a:pPr>
            <a:r>
              <a:rPr sz="2100" b="0">
                <a:solidFill>
                  <a:srgbClr val="132E35"/>
                </a:solidFill>
                <a:latin typeface="Arial"/>
                <a:ea typeface="Arial"/>
                <a:cs typeface="Arial"/>
              </a:rPr>
              <a:t>A short recap of who called,</a:t>
            </a:r>
          </a:p>
          <a:p xmlns:a="http://schemas.openxmlformats.org/drawingml/2006/main">
            <a:pPr>
              <a:defRPr sz="2100" b="0">
                <a:solidFill>
                  <a:srgbClr val="132E35"/>
                </a:solidFill>
                <a:latin typeface="Arial"/>
                <a:ea typeface="Arial"/>
                <a:cs typeface="Arial"/>
              </a:defRPr>
            </a:pPr>
            <a:r>
              <a:rPr sz="2100" b="0">
                <a:solidFill>
                  <a:srgbClr val="132E35"/>
                </a:solidFill>
                <a:latin typeface="Arial"/>
                <a:ea typeface="Arial"/>
                <a:cs typeface="Arial"/>
              </a:rPr>
              <a:t>what they needed and any</a:t>
            </a:r>
          </a:p>
          <a:p xmlns:a="http://schemas.openxmlformats.org/drawingml/2006/main">
            <a:pPr>
              <a:defRPr sz="2100" b="0">
                <a:solidFill>
                  <a:srgbClr val="132E35"/>
                </a:solidFill>
                <a:latin typeface="Arial"/>
                <a:ea typeface="Arial"/>
                <a:cs typeface="Arial"/>
              </a:defRPr>
            </a:pPr>
            <a:r>
              <a:rPr sz="2100" b="0">
                <a:solidFill>
                  <a:srgbClr val="132E35"/>
                </a:solidFill>
                <a:latin typeface="Arial"/>
                <a:ea typeface="Arial"/>
                <a:cs typeface="Arial"/>
              </a:rPr>
              <a:t>agreed next step.</a:t>
            </a:r>
          </a:p>
        </p:txBody>
      </p:sp>
      <p:sp>
        <p:nvSpPr>
          <p:cNvPr id="8" name="text-8">
            <a:extLst xmlns:a="http://schemas.openxmlformats.org/drawingml/2006/main">
              <a:ext uri="{FF2B5EF4-FFF2-40B4-BE49-F238E27FC236}">
                <a16:creationId xmlns:a16="http://schemas.microsoft.com/office/drawing/2014/main" id="{2D71BCCE-502B-4D9C-A065-A392C4A301C6}"/>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rPr>
              <a:t>Recordings, transcript access and follow-up use the subscriber’s settings and service rules.</a:t>
            </a:r>
          </a:p>
        </p:txBody>
      </p:sp>
    </p:spTree>
    <p:extLst>
      <p:ext uri="{BB962C8B-B14F-4D97-AF65-F5344CB8AC3E}">
        <p14:creationId xmlns:p14="http://schemas.microsoft.com/office/powerpoint/2010/main" val="6533129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
            <a:extLst xmlns:a="http://schemas.openxmlformats.org/drawingml/2006/main">
              <a:ext uri="{FF2B5EF4-FFF2-40B4-BE49-F238E27FC236}">
                <a16:creationId xmlns:a16="http://schemas.microsoft.com/office/drawing/2014/main" id="{960B285C-74F6-4402-9BCC-E328C6C4E2A8}"/>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Conversations that lead to actions</a:t>
            </a:r>
          </a:p>
        </p:txBody>
      </p:sp>
      <p:sp>
        <p:nvSpPr>
          <p:cNvPr id="2" name="text-2">
            <a:extLst xmlns:a="http://schemas.openxmlformats.org/drawingml/2006/main">
              <a:ext uri="{FF2B5EF4-FFF2-40B4-BE49-F238E27FC236}">
                <a16:creationId xmlns:a16="http://schemas.microsoft.com/office/drawing/2014/main" id="{3F62A40D-5155-4518-B904-A1F767C5A72E}"/>
              </a:ext>
            </a:extLst>
          </p:cNvPr>
          <p:cNvSpPr>
            <a:spLocks xmlns:a="http://schemas.openxmlformats.org/drawingml/2006/main" noGrp="1"/>
          </p:cNvSpPr>
          <p:nvPr/>
        </p:nvSpPr>
        <p:spPr>
          <a:xfrm xmlns:a="http://schemas.openxmlformats.org/drawingml/2006/main">
            <a:off x="685800" y="1438275"/>
            <a:ext cx="5429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1">
                <a:solidFill>
                  <a:srgbClr val="2D8A84"/>
                </a:solidFill>
                <a:latin typeface="Arial"/>
                <a:ea typeface="Arial"/>
                <a:cs typeface="Arial"/>
              </a:defRPr>
            </a:pPr>
            <a:r>
              <a:rPr sz="2400" b="1">
                <a:solidFill>
                  <a:srgbClr val="2D8A84"/>
                </a:solidFill>
                <a:latin typeface="Arial"/>
                <a:ea typeface="Arial"/>
                <a:cs typeface="Arial"/>
              </a:rPr>
              <a:t>Ella: a related business example</a:t>
            </a:r>
          </a:p>
        </p:txBody>
      </p:sp>
      <p:sp>
        <p:nvSpPr>
          <p:cNvPr id="3" name="text-3">
            <a:extLst xmlns:a="http://schemas.openxmlformats.org/drawingml/2006/main">
              <a:ext uri="{FF2B5EF4-FFF2-40B4-BE49-F238E27FC236}">
                <a16:creationId xmlns:a16="http://schemas.microsoft.com/office/drawing/2014/main" id="{06C9316F-4ED3-4DAF-865E-AA81ACBBC001}"/>
              </a:ext>
            </a:extLst>
          </p:cNvPr>
          <p:cNvSpPr>
            <a:spLocks xmlns:a="http://schemas.openxmlformats.org/drawingml/2006/main" noGrp="1"/>
          </p:cNvSpPr>
          <p:nvPr/>
        </p:nvSpPr>
        <p:spPr>
          <a:xfrm xmlns:a="http://schemas.openxmlformats.org/drawingml/2006/main">
            <a:off x="685800" y="2514600"/>
            <a:ext cx="5334000" cy="2600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Answers a voice call and collects</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the details needed for a job.</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Connects those details to a booking</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workflow through ServiceTitan.</a:t>
            </a:r>
          </a:p>
          <a:p xmlns:a="http://schemas.openxmlformats.org/drawingml/2006/main">
            <a:r>
              <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Shows how the same AI platform can</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link conversation to a permitted action.</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50a3a5ee9c54c21"/>
          <a:stretch xmlns:a="http://schemas.openxmlformats.org/drawingml/2006/main"/>
        </p:blipFill>
        <p:spPr>
          <a:xfrm xmlns:a="http://schemas.openxmlformats.org/drawingml/2006/main">
            <a:off x="7164115" y="1628775"/>
            <a:ext cx="3712120" cy="3457575"/>
          </a:xfrm>
          <a:prstGeom xmlns:a="http://schemas.openxmlformats.org/drawingml/2006/main" prst="rect">
            <a:avLst/>
          </a:prstGeom>
        </p:spPr>
      </p:pic>
      <p:sp>
        <p:nvSpPr>
          <p:cNvPr id="5" name="text-4">
            <a:extLst xmlns:a="http://schemas.openxmlformats.org/drawingml/2006/main">
              <a:ext uri="{FF2B5EF4-FFF2-40B4-BE49-F238E27FC236}">
                <a16:creationId xmlns:a16="http://schemas.microsoft.com/office/drawing/2014/main" id="{DF59307D-6D23-4193-A66F-EF8BC8B793AA}"/>
              </a:ext>
            </a:extLst>
          </p:cNvPr>
          <p:cNvSpPr>
            <a:spLocks xmlns:a="http://schemas.openxmlformats.org/drawingml/2006/main" noGrp="1"/>
          </p:cNvSpPr>
          <p:nvPr/>
        </p:nvSpPr>
        <p:spPr>
          <a:xfrm xmlns:a="http://schemas.openxmlformats.org/drawingml/2006/main">
            <a:off x="6534150" y="5324475"/>
            <a:ext cx="49720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0">
                <a:solidFill>
                  <a:srgbClr val="50636B"/>
                </a:solidFill>
                <a:latin typeface="Arial"/>
                <a:ea typeface="Arial"/>
                <a:cs typeface="Arial"/>
              </a:defRPr>
            </a:pPr>
            <a:r>
              <a:rPr sz="1725" b="0">
                <a:solidFill>
                  <a:srgbClr val="50636B"/>
                </a:solidFill>
                <a:latin typeface="Arial"/>
                <a:ea typeface="Arial"/>
                <a:cs typeface="Arial"/>
              </a:rPr>
              <a:t>Personal calendar booking is scoped to the</a:t>
            </a:r>
          </a:p>
          <a:p xmlns:a="http://schemas.openxmlformats.org/drawingml/2006/main">
            <a:pPr>
              <a:defRPr sz="1725" b="0">
                <a:solidFill>
                  <a:srgbClr val="50636B"/>
                </a:solidFill>
                <a:latin typeface="Arial"/>
                <a:ea typeface="Arial"/>
                <a:cs typeface="Arial"/>
              </a:defRPr>
            </a:pPr>
            <a:r>
              <a:rPr sz="1725" b="0">
                <a:solidFill>
                  <a:srgbClr val="50636B"/>
                </a:solidFill>
                <a:latin typeface="Arial"/>
                <a:ea typeface="Arial"/>
                <a:cs typeface="Arial"/>
              </a:rPr>
              <a:t>chosen calendar and user authorization.</a:t>
            </a:r>
          </a:p>
        </p:txBody>
      </p:sp>
      <p:sp>
        <p:nvSpPr>
          <p:cNvPr id="6" name="text-5">
            <a:extLst xmlns:a="http://schemas.openxmlformats.org/drawingml/2006/main">
              <a:ext uri="{FF2B5EF4-FFF2-40B4-BE49-F238E27FC236}">
                <a16:creationId xmlns:a16="http://schemas.microsoft.com/office/drawing/2014/main" id="{726C9F2F-FCC0-4E1C-B4B1-82D77EFB4F32}"/>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hlinkClick xmlns:r="http://schemas.openxmlformats.org/officeDocument/2006/relationships" r:id="R0dac75ad8a4f4699"/>
              </a:rPr>
              <a:t>Explore the workflow and public demo: textmei.com/case-studies/ella</a:t>
            </a:r>
          </a:p>
        </p:txBody>
      </p:sp>
    </p:spTree>
    <p:extLst>
      <p:ext uri="{BB962C8B-B14F-4D97-AF65-F5344CB8AC3E}">
        <p14:creationId xmlns:p14="http://schemas.microsoft.com/office/powerpoint/2010/main" val="9658575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
            <a:extLst xmlns:a="http://schemas.openxmlformats.org/drawingml/2006/main">
              <a:ext uri="{FF2B5EF4-FFF2-40B4-BE49-F238E27FC236}">
                <a16:creationId xmlns:a16="http://schemas.microsoft.com/office/drawing/2014/main" id="{8D440644-3813-418F-9EF4-D66236C7AE34}"/>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Operator deployment: eYano on MTN Congo</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4806269190d4e48"/>
          <a:stretch xmlns:a="http://schemas.openxmlformats.org/drawingml/2006/main"/>
        </p:blipFill>
        <p:spPr>
          <a:xfrm xmlns:a="http://schemas.openxmlformats.org/drawingml/2006/main">
            <a:off x="685800" y="2472176"/>
            <a:ext cx="6381750" cy="2123198"/>
          </a:xfrm>
          <a:prstGeom xmlns:a="http://schemas.openxmlformats.org/drawingml/2006/main" prst="rect">
            <a:avLst/>
          </a:prstGeom>
        </p:spPr>
      </p:pic>
      <p:sp>
        <p:nvSpPr>
          <p:cNvPr id="3" name="text-2">
            <a:extLst xmlns:a="http://schemas.openxmlformats.org/drawingml/2006/main">
              <a:ext uri="{FF2B5EF4-FFF2-40B4-BE49-F238E27FC236}">
                <a16:creationId xmlns:a16="http://schemas.microsoft.com/office/drawing/2014/main" id="{020A118D-7B5B-4466-B424-09B864586A2F}"/>
              </a:ext>
            </a:extLst>
          </p:cNvPr>
          <p:cNvSpPr>
            <a:spLocks xmlns:a="http://schemas.openxmlformats.org/drawingml/2006/main" noGrp="1"/>
          </p:cNvSpPr>
          <p:nvPr/>
        </p:nvSpPr>
        <p:spPr>
          <a:xfrm xmlns:a="http://schemas.openxmlformats.org/drawingml/2006/main">
            <a:off x="7677150" y="1581150"/>
            <a:ext cx="38290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400" b="1">
                <a:solidFill>
                  <a:srgbClr val="2D8A84"/>
                </a:solidFill>
                <a:latin typeface="Arial"/>
                <a:ea typeface="Arial"/>
                <a:cs typeface="Arial"/>
              </a:defRPr>
            </a:pPr>
            <a:r>
              <a:rPr sz="2400" b="1">
                <a:solidFill>
                  <a:srgbClr val="2D8A84"/>
                </a:solidFill>
                <a:latin typeface="Arial"/>
                <a:ea typeface="Arial"/>
                <a:cs typeface="Arial"/>
              </a:rPr>
              <a:t>Republic of the Congo</a:t>
            </a:r>
          </a:p>
        </p:txBody>
      </p:sp>
      <p:sp>
        <p:nvSpPr>
          <p:cNvPr id="4" name="text-3">
            <a:extLst xmlns:a="http://schemas.openxmlformats.org/drawingml/2006/main">
              <a:ext uri="{FF2B5EF4-FFF2-40B4-BE49-F238E27FC236}">
                <a16:creationId xmlns:a16="http://schemas.microsoft.com/office/drawing/2014/main" id="{3255DB9F-E810-4015-B371-267252493BCE}"/>
              </a:ext>
            </a:extLst>
          </p:cNvPr>
          <p:cNvSpPr>
            <a:spLocks xmlns:a="http://schemas.openxmlformats.org/drawingml/2006/main" noGrp="1"/>
          </p:cNvSpPr>
          <p:nvPr/>
        </p:nvSpPr>
        <p:spPr>
          <a:xfrm xmlns:a="http://schemas.openxmlformats.org/drawingml/2006/main">
            <a:off x="7677150" y="2628900"/>
            <a:ext cx="3829050"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AI under the operator’s brand,</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delivered over SMS.</a:t>
            </a:r>
          </a:p>
          <a:p xmlns:a="http://schemas.openxmlformats.org/drawingml/2006/main">
            <a:r>
              <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Works through the carrier’s</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existing SMS channel.</a:t>
            </a:r>
          </a:p>
          <a:p xmlns:a="http://schemas.openxmlformats.org/drawingml/2006/main">
            <a:r>
              <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Basic phones can use it.</a:t>
            </a:r>
          </a:p>
          <a:p xmlns:a="http://schemas.openxmlformats.org/drawingml/2006/main">
            <a:pPr>
              <a:defRPr sz="1875" b="0">
                <a:solidFill>
                  <a:srgbClr val="132E35"/>
                </a:solidFill>
                <a:latin typeface="Arial"/>
                <a:ea typeface="Arial"/>
                <a:cs typeface="Arial"/>
              </a:defRPr>
            </a:pPr>
            <a:r>
              <a:rPr sz="1875" b="0">
                <a:solidFill>
                  <a:srgbClr val="132E35"/>
                </a:solidFill>
                <a:latin typeface="Arial"/>
                <a:ea typeface="Arial"/>
                <a:cs typeface="Arial"/>
              </a:rPr>
              <a:t>No app or data plan is needed.</a:t>
            </a:r>
          </a:p>
        </p:txBody>
      </p:sp>
      <p:sp>
        <p:nvSpPr>
          <p:cNvPr id="5" name="text-4">
            <a:extLst xmlns:a="http://schemas.openxmlformats.org/drawingml/2006/main">
              <a:ext uri="{FF2B5EF4-FFF2-40B4-BE49-F238E27FC236}">
                <a16:creationId xmlns:a16="http://schemas.microsoft.com/office/drawing/2014/main" id="{DA7C1547-5BF3-49D2-AA04-89FDDE4CA6F3}"/>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hlinkClick xmlns:r="http://schemas.openxmlformats.org/officeDocument/2006/relationships" r:id="R0ad5da8956644eb7"/>
              </a:rPr>
              <a:t>Read the deployment story: textmei.com/ai-for-telecoms/case-studies/mtn-congo-eyano</a:t>
            </a:r>
          </a:p>
        </p:txBody>
      </p:sp>
    </p:spTree>
    <p:extLst>
      <p:ext uri="{BB962C8B-B14F-4D97-AF65-F5344CB8AC3E}">
        <p14:creationId xmlns:p14="http://schemas.microsoft.com/office/powerpoint/2010/main" val="102835135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text-1">
            <a:extLst xmlns:a="http://schemas.openxmlformats.org/drawingml/2006/main">
              <a:ext uri="{FF2B5EF4-FFF2-40B4-BE49-F238E27FC236}">
                <a16:creationId xmlns:a16="http://schemas.microsoft.com/office/drawing/2014/main" id="{E9B0A370-34AD-4365-ACE0-0A362B402884}"/>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Integration and service ownership</a:t>
            </a:r>
          </a:p>
        </p:txBody>
      </p:sp>
      <p:graphicFrame>
        <p:nvGraphicFramePr>
          <p:cNvPr id="5" name=""/>
          <p:cNvGraphicFramePr/>
          <p:nvPr/>
        </p:nvGraphicFramePr>
        <p:xfrm>
          <a:off xmlns:a="http://schemas.openxmlformats.org/drawingml/2006/main" x="685800" y="1524000"/>
          <a:ext xmlns:a="http://schemas.openxmlformats.org/drawingml/2006/main" cx="10820400" cy="4267200"/>
        </p:xfrm>
        <a:graphic xmlns:a="http://schemas.openxmlformats.org/drawingml/2006/main">
          <a:graphicData uri="http://schemas.openxmlformats.org/drawingml/2006/table">
            <a:tbl>
              <a:tblPr/>
              <a:tblGrid>
                <a:gridCol w="1885950"/>
                <a:gridCol w="4095750"/>
                <a:gridCol w="4838700"/>
              </a:tblGrid>
              <a:tr h="711200">
                <a:tc>
                  <a:txBody>
                    <a:bodyPr/>
                    <a:lstStyle/>
                    <a:p>
                      <a:r>
                        <a:rPr sz="1800" b="1">
                          <a:solidFill>
                            <a:srgbClr val="FFFFFF"/>
                          </a:solidFill>
                          <a:latin typeface="Arial"/>
                          <a:ea typeface="Arial"/>
                          <a:cs typeface="Arial"/>
                        </a:rPr>
                        <a:t>Area</a:t>
                      </a:r>
                    </a:p>
                  </a:txBody>
                  <a:tcPr marL="133350" marR="133350" marT="57150" marB="57150">
                    <a:solidFill>
                      <a:srgbClr val="2D8A84"/>
                    </a:solidFill>
                  </a:tcPr>
                </a:tc>
                <a:tc>
                  <a:txBody>
                    <a:bodyPr/>
                    <a:lstStyle/>
                    <a:p>
                      <a:r>
                        <a:rPr sz="1800" b="1">
                          <a:solidFill>
                            <a:srgbClr val="FFFFFF"/>
                          </a:solidFill>
                          <a:latin typeface="Arial"/>
                          <a:ea typeface="Arial"/>
                          <a:cs typeface="Arial"/>
                        </a:rPr>
                        <a:t>Mei’s platform</a:t>
                      </a:r>
                    </a:p>
                  </a:txBody>
                  <a:tcPr marL="133350" marR="133350" marT="57150" marB="57150">
                    <a:solidFill>
                      <a:srgbClr val="2D8A84"/>
                    </a:solidFill>
                  </a:tcPr>
                </a:tc>
                <a:tc>
                  <a:txBody>
                    <a:bodyPr/>
                    <a:lstStyle/>
                    <a:p>
                      <a:r>
                        <a:rPr sz="1800" b="1">
                          <a:solidFill>
                            <a:srgbClr val="FFFFFF"/>
                          </a:solidFill>
                          <a:latin typeface="Arial"/>
                          <a:ea typeface="Arial"/>
                          <a:cs typeface="Arial"/>
                        </a:rPr>
                        <a:t>Operator / joint configuration</a:t>
                      </a:r>
                    </a:p>
                  </a:txBody>
                  <a:tcPr marL="133350" marR="133350" marT="57150" marB="57150">
                    <a:solidFill>
                      <a:srgbClr val="2D8A84"/>
                    </a:solidFill>
                  </a:tcPr>
                </a:tc>
              </a:tr>
              <a:tr h="711200">
                <a:tc>
                  <a:txBody>
                    <a:bodyPr/>
                    <a:lstStyle/>
                    <a:p>
                      <a:r>
                        <a:rPr sz="1725">
                          <a:solidFill>
                            <a:srgbClr val="132E35"/>
                          </a:solidFill>
                          <a:latin typeface="Arial"/>
                          <a:ea typeface="Arial"/>
                          <a:cs typeface="Arial"/>
                        </a:rPr>
                        <a:t>Access</a:t>
                      </a:r>
                    </a:p>
                  </a:txBody>
                  <a:tcPr marL="133350" marR="133350" marT="57150" marB="57150">
                    <a:solidFill>
                      <a:srgbClr val="FFFFFF"/>
                    </a:solidFill>
                  </a:tcPr>
                </a:tc>
                <a:tc>
                  <a:txBody>
                    <a:bodyPr/>
                    <a:lstStyle/>
                    <a:p>
                      <a:r>
                        <a:rPr sz="1725">
                          <a:solidFill>
                            <a:srgbClr val="132E35"/>
                          </a:solidFill>
                          <a:latin typeface="Arial"/>
                          <a:ea typeface="Arial"/>
                          <a:cs typeface="Arial"/>
                        </a:rPr>
                        <a:t>Voice, messaging and service APIs</a:t>
                      </a:r>
                    </a:p>
                  </a:txBody>
                  <a:tcPr marL="133350" marR="133350" marT="57150" marB="57150">
                    <a:solidFill>
                      <a:srgbClr val="FFFFFF"/>
                    </a:solidFill>
                  </a:tcPr>
                </a:tc>
                <a:tc>
                  <a:txBody>
                    <a:bodyPr/>
                    <a:lstStyle/>
                    <a:p>
                      <a:r>
                        <a:rPr sz="1725">
                          <a:solidFill>
                            <a:srgbClr val="132E35"/>
                          </a:solidFill>
                          <a:latin typeface="Arial"/>
                          <a:ea typeface="Arial"/>
                          <a:cs typeface="Arial"/>
                        </a:rPr>
                        <a:t>Network routing and subscriber identity</a:t>
                      </a:r>
                    </a:p>
                  </a:txBody>
                  <a:tcPr marL="133350" marR="133350" marT="57150" marB="57150">
                    <a:solidFill>
                      <a:srgbClr val="FFFFFF"/>
                    </a:solidFill>
                  </a:tcPr>
                </a:tc>
              </a:tr>
              <a:tr h="711200">
                <a:tc>
                  <a:txBody>
                    <a:bodyPr/>
                    <a:lstStyle/>
                    <a:p>
                      <a:r>
                        <a:rPr sz="1725">
                          <a:solidFill>
                            <a:srgbClr val="132E35"/>
                          </a:solidFill>
                          <a:latin typeface="Arial"/>
                          <a:ea typeface="Arial"/>
                          <a:cs typeface="Arial"/>
                        </a:rPr>
                        <a:t>AI behavior</a:t>
                      </a:r>
                    </a:p>
                  </a:txBody>
                  <a:tcPr marL="133350" marR="133350" marT="57150" marB="57150">
                    <a:solidFill>
                      <a:srgbClr val="FFFFFF"/>
                    </a:solidFill>
                  </a:tcPr>
                </a:tc>
                <a:tc>
                  <a:txBody>
                    <a:bodyPr/>
                    <a:lstStyle/>
                    <a:p>
                      <a:r>
                        <a:rPr sz="1725">
                          <a:solidFill>
                            <a:srgbClr val="132E35"/>
                          </a:solidFill>
                          <a:latin typeface="Arial"/>
                          <a:ea typeface="Arial"/>
                          <a:cs typeface="Arial"/>
                        </a:rPr>
                        <a:t>Agent configuration, models and tools</a:t>
                      </a:r>
                    </a:p>
                  </a:txBody>
                  <a:tcPr marL="133350" marR="133350" marT="57150" marB="57150">
                    <a:solidFill>
                      <a:srgbClr val="FFFFFF"/>
                    </a:solidFill>
                  </a:tcPr>
                </a:tc>
                <a:tc>
                  <a:txBody>
                    <a:bodyPr/>
                    <a:lstStyle/>
                    <a:p>
                      <a:r>
                        <a:rPr sz="1725">
                          <a:solidFill>
                            <a:srgbClr val="132E35"/>
                          </a:solidFill>
                          <a:latin typeface="Arial"/>
                          <a:ea typeface="Arial"/>
                          <a:cs typeface="Arial"/>
                        </a:rPr>
                        <a:t>Brand, knowledge and target-language tests</a:t>
                      </a:r>
                    </a:p>
                  </a:txBody>
                  <a:tcPr marL="133350" marR="133350" marT="57150" marB="57150">
                    <a:solidFill>
                      <a:srgbClr val="FFFFFF"/>
                    </a:solidFill>
                  </a:tcPr>
                </a:tc>
              </a:tr>
              <a:tr h="711200">
                <a:tc>
                  <a:txBody>
                    <a:bodyPr/>
                    <a:lstStyle/>
                    <a:p>
                      <a:r>
                        <a:rPr sz="1725">
                          <a:solidFill>
                            <a:srgbClr val="132E35"/>
                          </a:solidFill>
                          <a:latin typeface="Arial"/>
                          <a:ea typeface="Arial"/>
                          <a:cs typeface="Arial"/>
                        </a:rPr>
                        <a:t>Subscribers</a:t>
                      </a:r>
                    </a:p>
                  </a:txBody>
                  <a:tcPr marL="133350" marR="133350" marT="57150" marB="57150">
                    <a:solidFill>
                      <a:srgbClr val="FFFFFF"/>
                    </a:solidFill>
                  </a:tcPr>
                </a:tc>
                <a:tc>
                  <a:txBody>
                    <a:bodyPr/>
                    <a:lstStyle/>
                    <a:p>
                      <a:r>
                        <a:rPr sz="1725">
                          <a:solidFill>
                            <a:srgbClr val="132E35"/>
                          </a:solidFill>
                          <a:latin typeface="Arial"/>
                          <a:ea typeface="Arial"/>
                          <a:cs typeface="Arial"/>
                        </a:rPr>
                        <a:t>Conversation and action handling</a:t>
                      </a:r>
                    </a:p>
                  </a:txBody>
                  <a:tcPr marL="133350" marR="133350" marT="57150" marB="57150">
                    <a:solidFill>
                      <a:srgbClr val="FFFFFF"/>
                    </a:solidFill>
                  </a:tcPr>
                </a:tc>
                <a:tc>
                  <a:txBody>
                    <a:bodyPr/>
                    <a:lstStyle/>
                    <a:p>
                      <a:r>
                        <a:rPr sz="1725">
                          <a:solidFill>
                            <a:srgbClr val="132E35"/>
                          </a:solidFill>
                          <a:latin typeface="Arial"/>
                          <a:ea typeface="Arial"/>
                          <a:cs typeface="Arial"/>
                        </a:rPr>
                        <a:t>Preferences, recordings and delivery channels</a:t>
                      </a:r>
                    </a:p>
                  </a:txBody>
                  <a:tcPr marL="133350" marR="133350" marT="57150" marB="57150">
                    <a:solidFill>
                      <a:srgbClr val="FFFFFF"/>
                    </a:solidFill>
                  </a:tcPr>
                </a:tc>
              </a:tr>
              <a:tr h="711200">
                <a:tc>
                  <a:txBody>
                    <a:bodyPr/>
                    <a:lstStyle/>
                    <a:p>
                      <a:r>
                        <a:rPr sz="1725">
                          <a:solidFill>
                            <a:srgbClr val="132E35"/>
                          </a:solidFill>
                          <a:latin typeface="Arial"/>
                          <a:ea typeface="Arial"/>
                          <a:cs typeface="Arial"/>
                        </a:rPr>
                        <a:t>Actions</a:t>
                      </a:r>
                    </a:p>
                  </a:txBody>
                  <a:tcPr marL="133350" marR="133350" marT="57150" marB="57150">
                    <a:solidFill>
                      <a:srgbClr val="FFFFFF"/>
                    </a:solidFill>
                  </a:tcPr>
                </a:tc>
                <a:tc>
                  <a:txBody>
                    <a:bodyPr/>
                    <a:lstStyle/>
                    <a:p>
                      <a:r>
                        <a:rPr sz="1725">
                          <a:solidFill>
                            <a:srgbClr val="132E35"/>
                          </a:solidFill>
                          <a:latin typeface="Arial"/>
                          <a:ea typeface="Arial"/>
                          <a:cs typeface="Arial"/>
                        </a:rPr>
                        <a:t>Connections to permitted workflows</a:t>
                      </a:r>
                    </a:p>
                  </a:txBody>
                  <a:tcPr marL="133350" marR="133350" marT="57150" marB="57150">
                    <a:solidFill>
                      <a:srgbClr val="FFFFFF"/>
                    </a:solidFill>
                  </a:tcPr>
                </a:tc>
                <a:tc>
                  <a:txBody>
                    <a:bodyPr/>
                    <a:lstStyle/>
                    <a:p>
                      <a:r>
                        <a:rPr sz="1725">
                          <a:solidFill>
                            <a:srgbClr val="132E35"/>
                          </a:solidFill>
                          <a:latin typeface="Arial"/>
                          <a:ea typeface="Arial"/>
                          <a:cs typeface="Arial"/>
                        </a:rPr>
                        <a:t>Calendar / business access and authorization</a:t>
                      </a:r>
                    </a:p>
                  </a:txBody>
                  <a:tcPr marL="133350" marR="133350" marT="57150" marB="57150">
                    <a:solidFill>
                      <a:srgbClr val="FFFFFF"/>
                    </a:solidFill>
                  </a:tcPr>
                </a:tc>
              </a:tr>
              <a:tr h="711200">
                <a:tc>
                  <a:txBody>
                    <a:bodyPr/>
                    <a:lstStyle/>
                    <a:p>
                      <a:r>
                        <a:rPr sz="1725">
                          <a:solidFill>
                            <a:srgbClr val="132E35"/>
                          </a:solidFill>
                          <a:latin typeface="Arial"/>
                          <a:ea typeface="Arial"/>
                          <a:cs typeface="Arial"/>
                        </a:rPr>
                        <a:t>Billing</a:t>
                      </a:r>
                    </a:p>
                  </a:txBody>
                  <a:tcPr marL="133350" marR="133350" marT="57150" marB="57150">
                    <a:solidFill>
                      <a:srgbClr val="FFFFFF"/>
                    </a:solidFill>
                  </a:tcPr>
                </a:tc>
                <a:tc>
                  <a:txBody>
                    <a:bodyPr/>
                    <a:lstStyle/>
                    <a:p>
                      <a:r>
                        <a:rPr sz="1725">
                          <a:solidFill>
                            <a:srgbClr val="132E35"/>
                          </a:solidFill>
                          <a:latin typeface="Arial"/>
                          <a:ea typeface="Arial"/>
                          <a:cs typeface="Arial"/>
                        </a:rPr>
                        <a:t>Agreed service integration</a:t>
                      </a:r>
                    </a:p>
                  </a:txBody>
                  <a:tcPr marL="133350" marR="133350" marT="57150" marB="57150">
                    <a:solidFill>
                      <a:srgbClr val="FFFFFF"/>
                    </a:solidFill>
                  </a:tcPr>
                </a:tc>
                <a:tc>
                  <a:txBody>
                    <a:bodyPr/>
                    <a:lstStyle/>
                    <a:p>
                      <a:r>
                        <a:rPr sz="1725">
                          <a:solidFill>
                            <a:srgbClr val="132E35"/>
                          </a:solidFill>
                          <a:latin typeface="Arial"/>
                          <a:ea typeface="Arial"/>
                          <a:cs typeface="Arial"/>
                        </a:rPr>
                        <a:t>Activation, billing and usage allowances</a:t>
                      </a:r>
                    </a:p>
                  </a:txBody>
                  <a:tcPr marL="133350" marR="133350" marT="57150" marB="57150">
                    <a:solidFill>
                      <a:srgbClr val="FFFFFF"/>
                    </a:solidFill>
                  </a:tcPr>
                </a:tc>
              </a:tr>
            </a:tbl>
          </a:graphicData>
        </a:graphic>
      </p:graphicFrame>
      <p:sp>
        <p:nvSpPr>
          <p:cNvPr id="3" name="text-2">
            <a:extLst xmlns:a="http://schemas.openxmlformats.org/drawingml/2006/main">
              <a:ext uri="{FF2B5EF4-FFF2-40B4-BE49-F238E27FC236}">
                <a16:creationId xmlns:a16="http://schemas.microsoft.com/office/drawing/2014/main" id="{41C9BCA4-85A3-4CD3-846A-33DF80EB4480}"/>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rPr>
              <a:t>Agree the interfaces and responsibilities during pilot scoping.</a:t>
            </a:r>
          </a:p>
        </p:txBody>
      </p:sp>
    </p:spTree>
    <p:extLst>
      <p:ext uri="{BB962C8B-B14F-4D97-AF65-F5344CB8AC3E}">
        <p14:creationId xmlns:p14="http://schemas.microsoft.com/office/powerpoint/2010/main" val="1404964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1">
            <a:extLst xmlns:a="http://schemas.openxmlformats.org/drawingml/2006/main">
              <a:ext uri="{FF2B5EF4-FFF2-40B4-BE49-F238E27FC236}">
                <a16:creationId xmlns:a16="http://schemas.microsoft.com/office/drawing/2014/main" id="{AF275810-2875-4AEE-9059-B4E802552870}"/>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Subscriber revenue options</a:t>
            </a:r>
          </a:p>
        </p:txBody>
      </p:sp>
      <p:sp>
        <p:nvSpPr>
          <p:cNvPr id="2" name="text-2">
            <a:extLst xmlns:a="http://schemas.openxmlformats.org/drawingml/2006/main">
              <a:ext uri="{FF2B5EF4-FFF2-40B4-BE49-F238E27FC236}">
                <a16:creationId xmlns:a16="http://schemas.microsoft.com/office/drawing/2014/main" id="{530AF381-0762-4BA4-B1D9-EED4EB131CAA}"/>
              </a:ext>
            </a:extLst>
          </p:cNvPr>
          <p:cNvSpPr>
            <a:spLocks xmlns:a="http://schemas.openxmlformats.org/drawingml/2006/main" noGrp="1"/>
          </p:cNvSpPr>
          <p:nvPr/>
        </p:nvSpPr>
        <p:spPr>
          <a:xfrm xmlns:a="http://schemas.openxmlformats.org/drawingml/2006/main">
            <a:off x="685800" y="1533525"/>
            <a:ext cx="500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1">
                <a:solidFill>
                  <a:srgbClr val="2D8A84"/>
                </a:solidFill>
                <a:latin typeface="Arial"/>
                <a:ea typeface="Arial"/>
                <a:cs typeface="Arial"/>
              </a:defRPr>
            </a:pPr>
            <a:r>
              <a:rPr sz="2325" b="1">
                <a:solidFill>
                  <a:srgbClr val="2D8A84"/>
                </a:solidFill>
                <a:latin typeface="Arial"/>
                <a:ea typeface="Arial"/>
                <a:cs typeface="Arial"/>
              </a:rPr>
              <a:t>An included allowance</a:t>
            </a:r>
          </a:p>
        </p:txBody>
      </p:sp>
      <p:sp>
        <p:nvSpPr>
          <p:cNvPr id="3" name="text-3">
            <a:extLst xmlns:a="http://schemas.openxmlformats.org/drawingml/2006/main">
              <a:ext uri="{FF2B5EF4-FFF2-40B4-BE49-F238E27FC236}">
                <a16:creationId xmlns:a16="http://schemas.microsoft.com/office/drawing/2014/main" id="{B2E09A06-ED1F-43FF-A773-76C7CFCA2CD7}"/>
              </a:ext>
            </a:extLst>
          </p:cNvPr>
          <p:cNvSpPr>
            <a:spLocks xmlns:a="http://schemas.openxmlformats.org/drawingml/2006/main" noGrp="1"/>
          </p:cNvSpPr>
          <p:nvPr/>
        </p:nvSpPr>
        <p:spPr>
          <a:xfrm xmlns:a="http://schemas.openxmlformats.org/drawingml/2006/main">
            <a:off x="685800" y="21717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Let subscribers try the service or include</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messages and minutes in an existing plan.</a:t>
            </a:r>
          </a:p>
        </p:txBody>
      </p:sp>
      <p:sp>
        <p:nvSpPr>
          <p:cNvPr id="4" name="text-4">
            <a:extLst xmlns:a="http://schemas.openxmlformats.org/drawingml/2006/main">
              <a:ext uri="{FF2B5EF4-FFF2-40B4-BE49-F238E27FC236}">
                <a16:creationId xmlns:a16="http://schemas.microsoft.com/office/drawing/2014/main" id="{6749FDE6-4254-462A-81BF-00815D0FEFAD}"/>
              </a:ext>
            </a:extLst>
          </p:cNvPr>
          <p:cNvSpPr>
            <a:spLocks xmlns:a="http://schemas.openxmlformats.org/drawingml/2006/main" noGrp="1"/>
          </p:cNvSpPr>
          <p:nvPr/>
        </p:nvSpPr>
        <p:spPr>
          <a:xfrm xmlns:a="http://schemas.openxmlformats.org/drawingml/2006/main">
            <a:off x="6572250" y="1533525"/>
            <a:ext cx="49339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1">
                <a:solidFill>
                  <a:srgbClr val="2D8A84"/>
                </a:solidFill>
                <a:latin typeface="Arial"/>
                <a:ea typeface="Arial"/>
                <a:cs typeface="Arial"/>
              </a:defRPr>
            </a:pPr>
            <a:r>
              <a:rPr sz="2325" b="1">
                <a:solidFill>
                  <a:srgbClr val="2D8A84"/>
                </a:solidFill>
                <a:latin typeface="Arial"/>
                <a:ea typeface="Arial"/>
                <a:cs typeface="Arial"/>
              </a:rPr>
              <a:t>Paid top-ups</a:t>
            </a:r>
          </a:p>
        </p:txBody>
      </p:sp>
      <p:sp>
        <p:nvSpPr>
          <p:cNvPr id="5" name="text-5">
            <a:extLst xmlns:a="http://schemas.openxmlformats.org/drawingml/2006/main">
              <a:ext uri="{FF2B5EF4-FFF2-40B4-BE49-F238E27FC236}">
                <a16:creationId xmlns:a16="http://schemas.microsoft.com/office/drawing/2014/main" id="{C7B0F200-234C-45E6-AF34-DB904793EBE2}"/>
              </a:ext>
            </a:extLst>
          </p:cNvPr>
          <p:cNvSpPr>
            <a:spLocks xmlns:a="http://schemas.openxmlformats.org/drawingml/2006/main" noGrp="1"/>
          </p:cNvSpPr>
          <p:nvPr/>
        </p:nvSpPr>
        <p:spPr>
          <a:xfrm xmlns:a="http://schemas.openxmlformats.org/drawingml/2006/main">
            <a:off x="6572250" y="2171700"/>
            <a:ext cx="49339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Sell additional usage after the included</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allowance is used.</a:t>
            </a:r>
          </a:p>
        </p:txBody>
      </p:sp>
      <p:sp>
        <p:nvSpPr>
          <p:cNvPr id="6" name="text-6">
            <a:extLst xmlns:a="http://schemas.openxmlformats.org/drawingml/2006/main">
              <a:ext uri="{FF2B5EF4-FFF2-40B4-BE49-F238E27FC236}">
                <a16:creationId xmlns:a16="http://schemas.microsoft.com/office/drawing/2014/main" id="{F555E039-452D-4035-A60E-C8C4780DB86C}"/>
              </a:ext>
            </a:extLst>
          </p:cNvPr>
          <p:cNvSpPr>
            <a:spLocks xmlns:a="http://schemas.openxmlformats.org/drawingml/2006/main" noGrp="1"/>
          </p:cNvSpPr>
          <p:nvPr/>
        </p:nvSpPr>
        <p:spPr>
          <a:xfrm xmlns:a="http://schemas.openxmlformats.org/drawingml/2006/main">
            <a:off x="685800" y="3581400"/>
            <a:ext cx="500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1">
                <a:solidFill>
                  <a:srgbClr val="2D8A84"/>
                </a:solidFill>
                <a:latin typeface="Arial"/>
                <a:ea typeface="Arial"/>
                <a:cs typeface="Arial"/>
              </a:defRPr>
            </a:pPr>
            <a:r>
              <a:rPr sz="2325" b="1">
                <a:solidFill>
                  <a:srgbClr val="2D8A84"/>
                </a:solidFill>
                <a:latin typeface="Arial"/>
                <a:ea typeface="Arial"/>
                <a:cs typeface="Arial"/>
              </a:rPr>
              <a:t>A monthly add-on</a:t>
            </a:r>
          </a:p>
        </p:txBody>
      </p:sp>
      <p:sp>
        <p:nvSpPr>
          <p:cNvPr id="7" name="text-7">
            <a:extLst xmlns:a="http://schemas.openxmlformats.org/drawingml/2006/main">
              <a:ext uri="{FF2B5EF4-FFF2-40B4-BE49-F238E27FC236}">
                <a16:creationId xmlns:a16="http://schemas.microsoft.com/office/drawing/2014/main" id="{F2258AD4-CB59-4071-B824-3CE6B85FFA6C}"/>
              </a:ext>
            </a:extLst>
          </p:cNvPr>
          <p:cNvSpPr>
            <a:spLocks xmlns:a="http://schemas.openxmlformats.org/drawingml/2006/main" noGrp="1"/>
          </p:cNvSpPr>
          <p:nvPr/>
        </p:nvSpPr>
        <p:spPr>
          <a:xfrm xmlns:a="http://schemas.openxmlformats.org/drawingml/2006/main">
            <a:off x="685800" y="42195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Offer a recurring AI plan or include</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the service in a premium bundle.</a:t>
            </a:r>
          </a:p>
        </p:txBody>
      </p:sp>
      <p:sp>
        <p:nvSpPr>
          <p:cNvPr id="8" name="text-8">
            <a:extLst xmlns:a="http://schemas.openxmlformats.org/drawingml/2006/main">
              <a:ext uri="{FF2B5EF4-FFF2-40B4-BE49-F238E27FC236}">
                <a16:creationId xmlns:a16="http://schemas.microsoft.com/office/drawing/2014/main" id="{F11313BC-C141-4B15-AD83-8489D36706A1}"/>
              </a:ext>
            </a:extLst>
          </p:cNvPr>
          <p:cNvSpPr>
            <a:spLocks xmlns:a="http://schemas.openxmlformats.org/drawingml/2006/main" noGrp="1"/>
          </p:cNvSpPr>
          <p:nvPr/>
        </p:nvSpPr>
        <p:spPr>
          <a:xfrm xmlns:a="http://schemas.openxmlformats.org/drawingml/2006/main">
            <a:off x="6572250" y="3581400"/>
            <a:ext cx="49339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1">
                <a:solidFill>
                  <a:srgbClr val="2D8A84"/>
                </a:solidFill>
                <a:latin typeface="Arial"/>
                <a:ea typeface="Arial"/>
                <a:cs typeface="Arial"/>
              </a:defRPr>
            </a:pPr>
            <a:r>
              <a:rPr sz="2325" b="1">
                <a:solidFill>
                  <a:srgbClr val="2D8A84"/>
                </a:solidFill>
                <a:latin typeface="Arial"/>
                <a:ea typeface="Arial"/>
                <a:cs typeface="Arial"/>
              </a:rPr>
              <a:t>Optional sponsored content</a:t>
            </a:r>
          </a:p>
        </p:txBody>
      </p:sp>
      <p:sp>
        <p:nvSpPr>
          <p:cNvPr id="9" name="text-9">
            <a:extLst xmlns:a="http://schemas.openxmlformats.org/drawingml/2006/main">
              <a:ext uri="{FF2B5EF4-FFF2-40B4-BE49-F238E27FC236}">
                <a16:creationId xmlns:a16="http://schemas.microsoft.com/office/drawing/2014/main" id="{A094B517-4DEE-47C8-8AC6-3A9EB93B1FDD}"/>
              </a:ext>
            </a:extLst>
          </p:cNvPr>
          <p:cNvSpPr>
            <a:spLocks xmlns:a="http://schemas.openxmlformats.org/drawingml/2006/main" noGrp="1"/>
          </p:cNvSpPr>
          <p:nvPr/>
        </p:nvSpPr>
        <p:spPr>
          <a:xfrm xmlns:a="http://schemas.openxmlformats.org/drawingml/2006/main">
            <a:off x="6572250" y="4219575"/>
            <a:ext cx="49339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Consider relevant business recommendations</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where they fit the service and market.</a:t>
            </a:r>
          </a:p>
        </p:txBody>
      </p:sp>
      <p:sp>
        <p:nvSpPr>
          <p:cNvPr id="10" name="text-10">
            <a:extLst xmlns:a="http://schemas.openxmlformats.org/drawingml/2006/main">
              <a:ext uri="{FF2B5EF4-FFF2-40B4-BE49-F238E27FC236}">
                <a16:creationId xmlns:a16="http://schemas.microsoft.com/office/drawing/2014/main" id="{FB4F1BA5-4F1D-48CE-805B-75BB12D08224}"/>
              </a:ext>
            </a:extLst>
          </p:cNvPr>
          <p:cNvSpPr>
            <a:spLocks xmlns:a="http://schemas.openxmlformats.org/drawingml/2006/main" noGrp="1"/>
          </p:cNvSpPr>
          <p:nvPr/>
        </p:nvSpPr>
        <p:spPr>
          <a:xfrm xmlns:a="http://schemas.openxmlformats.org/drawingml/2006/main">
            <a:off x="685800" y="5553075"/>
            <a:ext cx="108204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725" b="1">
                <a:solidFill>
                  <a:srgbClr val="132E35"/>
                </a:solidFill>
                <a:latin typeface="Arial"/>
                <a:ea typeface="Arial"/>
                <a:cs typeface="Arial"/>
              </a:defRPr>
            </a:pPr>
            <a:r>
              <a:rPr sz="1725" b="1">
                <a:solidFill>
                  <a:srgbClr val="132E35"/>
                </a:solidFill>
                <a:latin typeface="Arial"/>
                <a:ea typeface="Arial"/>
                <a:cs typeface="Arial"/>
              </a:rPr>
              <a:t>Illustration: paying subscribers × retail subscription price = gross subscription revenue</a:t>
            </a:r>
          </a:p>
        </p:txBody>
      </p:sp>
      <p:sp>
        <p:nvSpPr>
          <p:cNvPr id="11" name="text-11">
            <a:extLst xmlns:a="http://schemas.openxmlformats.org/drawingml/2006/main">
              <a:ext uri="{FF2B5EF4-FFF2-40B4-BE49-F238E27FC236}">
                <a16:creationId xmlns:a16="http://schemas.microsoft.com/office/drawing/2014/main" id="{7187E6E0-AC7E-4F6E-912E-F60ACF7B4018}"/>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rPr>
              <a:t>Operator fees and partnership terms are discussed privately.</a:t>
            </a:r>
          </a:p>
        </p:txBody>
      </p:sp>
    </p:spTree>
    <p:extLst>
      <p:ext uri="{BB962C8B-B14F-4D97-AF65-F5344CB8AC3E}">
        <p14:creationId xmlns:p14="http://schemas.microsoft.com/office/powerpoint/2010/main" val="12423820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
            <a:extLst xmlns:a="http://schemas.openxmlformats.org/drawingml/2006/main">
              <a:ext uri="{FF2B5EF4-FFF2-40B4-BE49-F238E27FC236}">
                <a16:creationId xmlns:a16="http://schemas.microsoft.com/office/drawing/2014/main" id="{AECB4487-BD1C-4708-B3A2-C6D3D882A94C}"/>
              </a:ext>
            </a:extLst>
          </p:cNvPr>
          <p:cNvSpPr>
            <a:spLocks xmlns:a="http://schemas.openxmlformats.org/drawingml/2006/main" noGrp="1"/>
          </p:cNvSpPr>
          <p:nvPr/>
        </p:nvSpPr>
        <p:spPr>
          <a:xfrm xmlns:a="http://schemas.openxmlformats.org/drawingml/2006/main">
            <a:off x="685800" y="5143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3300" b="1">
                <a:solidFill>
                  <a:srgbClr val="132E35"/>
                </a:solidFill>
                <a:latin typeface="Arial"/>
                <a:ea typeface="Arial"/>
                <a:cs typeface="Arial"/>
              </a:defRPr>
            </a:pPr>
            <a:r>
              <a:rPr sz="3300" b="1">
                <a:solidFill>
                  <a:srgbClr val="132E35"/>
                </a:solidFill>
                <a:latin typeface="Arial"/>
                <a:ea typeface="Arial"/>
                <a:cs typeface="Arial"/>
              </a:rPr>
              <a:t>Define an operator pilot</a:t>
            </a:r>
          </a:p>
        </p:txBody>
      </p:sp>
      <p:sp>
        <p:nvSpPr>
          <p:cNvPr id="2" name="text-2">
            <a:extLst xmlns:a="http://schemas.openxmlformats.org/drawingml/2006/main">
              <a:ext uri="{FF2B5EF4-FFF2-40B4-BE49-F238E27FC236}">
                <a16:creationId xmlns:a16="http://schemas.microsoft.com/office/drawing/2014/main" id="{2E500FE6-DDB9-4C43-9AAF-3ACE0E83F70C}"/>
              </a:ext>
            </a:extLst>
          </p:cNvPr>
          <p:cNvSpPr>
            <a:spLocks xmlns:a="http://schemas.openxmlformats.org/drawingml/2006/main" noGrp="1"/>
          </p:cNvSpPr>
          <p:nvPr/>
        </p:nvSpPr>
        <p:spPr>
          <a:xfrm xmlns:a="http://schemas.openxmlformats.org/drawingml/2006/main">
            <a:off x="685800" y="1485900"/>
            <a:ext cx="5810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1">
                <a:solidFill>
                  <a:srgbClr val="2D8A84"/>
                </a:solidFill>
                <a:latin typeface="Arial"/>
                <a:ea typeface="Arial"/>
                <a:cs typeface="Arial"/>
              </a:defRPr>
            </a:pPr>
            <a:r>
              <a:rPr sz="2325" b="1">
                <a:solidFill>
                  <a:srgbClr val="2D8A84"/>
                </a:solidFill>
                <a:latin typeface="Arial"/>
                <a:ea typeface="Arial"/>
                <a:cs typeface="Arial"/>
              </a:rPr>
              <a:t>Choose the subscriber experience</a:t>
            </a:r>
          </a:p>
        </p:txBody>
      </p:sp>
      <p:sp>
        <p:nvSpPr>
          <p:cNvPr id="3" name="text-3">
            <a:extLst xmlns:a="http://schemas.openxmlformats.org/drawingml/2006/main">
              <a:ext uri="{FF2B5EF4-FFF2-40B4-BE49-F238E27FC236}">
                <a16:creationId xmlns:a16="http://schemas.microsoft.com/office/drawing/2014/main" id="{8DA99FE2-E399-4B2F-B3EC-437D1FF4EB3F}"/>
              </a:ext>
            </a:extLst>
          </p:cNvPr>
          <p:cNvSpPr>
            <a:spLocks xmlns:a="http://schemas.openxmlformats.org/drawingml/2006/main" noGrp="1"/>
          </p:cNvSpPr>
          <p:nvPr/>
        </p:nvSpPr>
        <p:spPr>
          <a:xfrm xmlns:a="http://schemas.openxmlformats.org/drawingml/2006/main">
            <a:off x="685800" y="2133600"/>
            <a:ext cx="5810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A call/text assistant, a personal call assistant,</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or a limited group testing both.</a:t>
            </a:r>
          </a:p>
        </p:txBody>
      </p:sp>
      <p:sp>
        <p:nvSpPr>
          <p:cNvPr id="4" name="text-4">
            <a:extLst xmlns:a="http://schemas.openxmlformats.org/drawingml/2006/main">
              <a:ext uri="{FF2B5EF4-FFF2-40B4-BE49-F238E27FC236}">
                <a16:creationId xmlns:a16="http://schemas.microsoft.com/office/drawing/2014/main" id="{79F40957-2D4A-4151-BC96-9BCB79589F94}"/>
              </a:ext>
            </a:extLst>
          </p:cNvPr>
          <p:cNvSpPr>
            <a:spLocks xmlns:a="http://schemas.openxmlformats.org/drawingml/2006/main" noGrp="1"/>
          </p:cNvSpPr>
          <p:nvPr/>
        </p:nvSpPr>
        <p:spPr>
          <a:xfrm xmlns:a="http://schemas.openxmlformats.org/drawingml/2006/main">
            <a:off x="685800" y="3629025"/>
            <a:ext cx="58102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325" b="1">
                <a:solidFill>
                  <a:srgbClr val="2D8A84"/>
                </a:solidFill>
                <a:latin typeface="Arial"/>
                <a:ea typeface="Arial"/>
                <a:cs typeface="Arial"/>
              </a:defRPr>
            </a:pPr>
            <a:r>
              <a:rPr sz="2325" b="1">
                <a:solidFill>
                  <a:srgbClr val="2D8A84"/>
                </a:solidFill>
                <a:latin typeface="Arial"/>
                <a:ea typeface="Arial"/>
                <a:cs typeface="Arial"/>
              </a:rPr>
              <a:t>Agree what a successful pilot measures</a:t>
            </a:r>
          </a:p>
        </p:txBody>
      </p:sp>
      <p:sp>
        <p:nvSpPr>
          <p:cNvPr id="5" name="text-5">
            <a:extLst xmlns:a="http://schemas.openxmlformats.org/drawingml/2006/main">
              <a:ext uri="{FF2B5EF4-FFF2-40B4-BE49-F238E27FC236}">
                <a16:creationId xmlns:a16="http://schemas.microsoft.com/office/drawing/2014/main" id="{BBC41A3F-DDC6-42A8-84A6-D64537B408A5}"/>
              </a:ext>
            </a:extLst>
          </p:cNvPr>
          <p:cNvSpPr>
            <a:spLocks xmlns:a="http://schemas.openxmlformats.org/drawingml/2006/main" noGrp="1"/>
          </p:cNvSpPr>
          <p:nvPr/>
        </p:nvSpPr>
        <p:spPr>
          <a:xfrm xmlns:a="http://schemas.openxmlformats.org/drawingml/2006/main">
            <a:off x="685800" y="4543425"/>
            <a:ext cx="5810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Call quality, useful responses, completed tasks,</a:t>
            </a:r>
          </a:p>
          <a:p xmlns:a="http://schemas.openxmlformats.org/drawingml/2006/main">
            <a:pPr>
              <a:defRPr sz="1950" b="0">
                <a:solidFill>
                  <a:srgbClr val="132E35"/>
                </a:solidFill>
                <a:latin typeface="Arial"/>
                <a:ea typeface="Arial"/>
                <a:cs typeface="Arial"/>
              </a:defRPr>
            </a:pPr>
            <a:r>
              <a:rPr sz="1950" b="0">
                <a:solidFill>
                  <a:srgbClr val="132E35"/>
                </a:solidFill>
                <a:latin typeface="Arial"/>
                <a:ea typeface="Arial"/>
                <a:cs typeface="Arial"/>
              </a:rPr>
              <a:t>subscriber feedback and repeat use.</a:t>
            </a:r>
          </a:p>
        </p:txBody>
      </p:sp>
      <p:sp>
        <p:nvSpPr>
          <p:cNvPr id="6" name="text-6">
            <a:extLst xmlns:a="http://schemas.openxmlformats.org/drawingml/2006/main">
              <a:ext uri="{FF2B5EF4-FFF2-40B4-BE49-F238E27FC236}">
                <a16:creationId xmlns:a16="http://schemas.microsoft.com/office/drawing/2014/main" id="{F1380CA0-8D63-413B-93F4-B7461E7256D8}"/>
              </a:ext>
            </a:extLst>
          </p:cNvPr>
          <p:cNvSpPr>
            <a:spLocks xmlns:a="http://schemas.openxmlformats.org/drawingml/2006/main" noGrp="1"/>
          </p:cNvSpPr>
          <p:nvPr/>
        </p:nvSpPr>
        <p:spPr>
          <a:xfrm xmlns:a="http://schemas.openxmlformats.org/drawingml/2006/main">
            <a:off x="7200900" y="1485900"/>
            <a:ext cx="43053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2100" b="1">
                <a:solidFill>
                  <a:srgbClr val="2D8A84"/>
                </a:solidFill>
                <a:latin typeface="Arial"/>
                <a:ea typeface="Arial"/>
                <a:cs typeface="Arial"/>
              </a:defRPr>
            </a:pPr>
            <a:r>
              <a:rPr sz="2100" b="1">
                <a:solidFill>
                  <a:srgbClr val="2D8A84"/>
                </a:solidFill>
                <a:latin typeface="Arial"/>
                <a:ea typeface="Arial"/>
                <a:cs typeface="Arial"/>
              </a:rPr>
              <a:t>Confirm the starting requirements</a:t>
            </a:r>
          </a:p>
        </p:txBody>
      </p:sp>
      <p:sp>
        <p:nvSpPr>
          <p:cNvPr id="7" name="text-7">
            <a:extLst xmlns:a="http://schemas.openxmlformats.org/drawingml/2006/main">
              <a:ext uri="{FF2B5EF4-FFF2-40B4-BE49-F238E27FC236}">
                <a16:creationId xmlns:a16="http://schemas.microsoft.com/office/drawing/2014/main" id="{303E0BD9-673F-496F-94EC-22CE68DD14CA}"/>
              </a:ext>
            </a:extLst>
          </p:cNvPr>
          <p:cNvSpPr>
            <a:spLocks xmlns:a="http://schemas.openxmlformats.org/drawingml/2006/main" noGrp="1"/>
          </p:cNvSpPr>
          <p:nvPr/>
        </p:nvSpPr>
        <p:spPr>
          <a:xfrm xmlns:a="http://schemas.openxmlformats.org/drawingml/2006/main">
            <a:off x="7200900" y="2628900"/>
            <a:ext cx="4305300" cy="2686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0">
                <a:solidFill>
                  <a:srgbClr val="132E35"/>
                </a:solidFill>
                <a:latin typeface="Arial"/>
                <a:ea typeface="Arial"/>
                <a:cs typeface="Arial"/>
              </a:defRPr>
            </a:pPr>
            <a:r>
              <a:rPr sz="1800" b="0">
                <a:solidFill>
                  <a:srgbClr val="132E35"/>
                </a:solidFill>
                <a:latin typeface="Arial"/>
                <a:ea typeface="Arial"/>
                <a:cs typeface="Arial"/>
              </a:rPr>
              <a:t>Language and subscriber group</a:t>
            </a:r>
          </a:p>
          <a:p xmlns:a="http://schemas.openxmlformats.org/drawingml/2006/main">
            <a:r>
              <a:t/>
            </a:r>
          </a:p>
          <a:p xmlns:a="http://schemas.openxmlformats.org/drawingml/2006/main">
            <a:pPr>
              <a:defRPr sz="1800" b="0">
                <a:solidFill>
                  <a:srgbClr val="132E35"/>
                </a:solidFill>
                <a:latin typeface="Arial"/>
                <a:ea typeface="Arial"/>
                <a:cs typeface="Arial"/>
              </a:defRPr>
            </a:pPr>
            <a:r>
              <a:rPr sz="1800" b="0">
                <a:solidFill>
                  <a:srgbClr val="132E35"/>
                </a:solidFill>
                <a:latin typeface="Arial"/>
                <a:ea typeface="Arial"/>
                <a:cs typeface="Arial"/>
              </a:rPr>
              <a:t>Call routing and subscriber identity</a:t>
            </a:r>
          </a:p>
          <a:p xmlns:a="http://schemas.openxmlformats.org/drawingml/2006/main">
            <a:r>
              <a:t/>
            </a:r>
          </a:p>
          <a:p xmlns:a="http://schemas.openxmlformats.org/drawingml/2006/main">
            <a:pPr>
              <a:defRPr sz="1800" b="0">
                <a:solidFill>
                  <a:srgbClr val="132E35"/>
                </a:solidFill>
                <a:latin typeface="Arial"/>
                <a:ea typeface="Arial"/>
                <a:cs typeface="Arial"/>
              </a:defRPr>
            </a:pPr>
            <a:r>
              <a:rPr sz="1800" b="0">
                <a:solidFill>
                  <a:srgbClr val="132E35"/>
                </a:solidFill>
                <a:latin typeface="Arial"/>
                <a:ea typeface="Arial"/>
                <a:cs typeface="Arial"/>
              </a:rPr>
              <a:t>Summary delivery and recordings</a:t>
            </a:r>
          </a:p>
          <a:p xmlns:a="http://schemas.openxmlformats.org/drawingml/2006/main">
            <a:r>
              <a:t/>
            </a:r>
          </a:p>
          <a:p xmlns:a="http://schemas.openxmlformats.org/drawingml/2006/main">
            <a:pPr>
              <a:defRPr sz="1800" b="0">
                <a:solidFill>
                  <a:srgbClr val="132E35"/>
                </a:solidFill>
                <a:latin typeface="Arial"/>
                <a:ea typeface="Arial"/>
                <a:cs typeface="Arial"/>
              </a:defRPr>
            </a:pPr>
            <a:r>
              <a:rPr sz="1800" b="0">
                <a:solidFill>
                  <a:srgbClr val="132E35"/>
                </a:solidFill>
                <a:latin typeface="Arial"/>
                <a:ea typeface="Arial"/>
                <a:cs typeface="Arial"/>
              </a:rPr>
              <a:t>The first action or integration</a:t>
            </a:r>
          </a:p>
        </p:txBody>
      </p:sp>
      <p:sp>
        <p:nvSpPr>
          <p:cNvPr id="8" name="text-8">
            <a:extLst xmlns:a="http://schemas.openxmlformats.org/drawingml/2006/main">
              <a:ext uri="{FF2B5EF4-FFF2-40B4-BE49-F238E27FC236}">
                <a16:creationId xmlns:a16="http://schemas.microsoft.com/office/drawing/2014/main" id="{A8F2AF28-BBF1-4002-B1AC-31B7DDF5B9B0}"/>
              </a:ext>
            </a:extLst>
          </p:cNvPr>
          <p:cNvSpPr>
            <a:spLocks xmlns:a="http://schemas.openxmlformats.org/drawingml/2006/main" noGrp="1"/>
          </p:cNvSpPr>
          <p:nvPr/>
        </p:nvSpPr>
        <p:spPr>
          <a:xfrm xmlns:a="http://schemas.openxmlformats.org/drawingml/2006/main">
            <a:off x="685800" y="5895975"/>
            <a:ext cx="108204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800" b="1">
                <a:solidFill>
                  <a:srgbClr val="2D8A84"/>
                </a:solidFill>
                <a:latin typeface="Arial"/>
                <a:ea typeface="Arial"/>
                <a:cs typeface="Arial"/>
              </a:defRPr>
            </a:pPr>
            <a:r>
              <a:rPr sz="1800" b="1">
                <a:solidFill>
                  <a:srgbClr val="2D8A84"/>
                </a:solidFill>
                <a:latin typeface="Arial"/>
                <a:ea typeface="Arial"/>
                <a:cs typeface="Arial"/>
                <a:hlinkClick xmlns:r="http://schemas.openxmlformats.org/officeDocument/2006/relationships" r:id="Rc7ca7da42a044ede"/>
              </a:rPr>
              <a:t>Es  |  Founder, Mei  |  es@textmei.com</a:t>
            </a:r>
          </a:p>
        </p:txBody>
      </p:sp>
      <p:sp>
        <p:nvSpPr>
          <p:cNvPr id="9" name="text-9">
            <a:extLst xmlns:a="http://schemas.openxmlformats.org/drawingml/2006/main">
              <a:ext uri="{FF2B5EF4-FFF2-40B4-BE49-F238E27FC236}">
                <a16:creationId xmlns:a16="http://schemas.microsoft.com/office/drawing/2014/main" id="{357E7D1C-EE2D-42AC-A3E5-249ED7DE0252}"/>
              </a:ext>
            </a:extLst>
          </p:cNvPr>
          <p:cNvSpPr>
            <a:spLocks xmlns:a="http://schemas.openxmlformats.org/drawingml/2006/main" noGrp="1"/>
          </p:cNvSpPr>
          <p:nvPr/>
        </p:nvSpPr>
        <p:spPr>
          <a:xfrm xmlns:a="http://schemas.openxmlformats.org/drawingml/2006/main">
            <a:off x="685800" y="6286500"/>
            <a:ext cx="10477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defRPr sz="1275" b="0">
                <a:solidFill>
                  <a:srgbClr val="50636B"/>
                </a:solidFill>
                <a:latin typeface="Arial"/>
                <a:ea typeface="Arial"/>
                <a:cs typeface="Arial"/>
              </a:defRPr>
            </a:pPr>
            <a:r>
              <a:rPr sz="1275" b="0">
                <a:solidFill>
                  <a:srgbClr val="50636B"/>
                </a:solidFill>
                <a:latin typeface="Arial"/>
                <a:ea typeface="Arial"/>
                <a:cs typeface="Arial"/>
                <a:hlinkClick xmlns:r="http://schemas.openxmlformats.org/officeDocument/2006/relationships" r:id="Rff9848f27e1445b4"/>
              </a:rPr>
              <a:t>textmei.com/ai-for-telecoms/details</a:t>
            </a:r>
          </a:p>
        </p:txBody>
      </p:sp>
    </p:spTree>
    <p:extLst>
      <p:ext uri="{BB962C8B-B14F-4D97-AF65-F5344CB8AC3E}">
        <p14:creationId xmlns:p14="http://schemas.microsoft.com/office/powerpoint/2010/main" val="16536656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2026-10-02T16:30:41.8990000Z</dcterms:created>
  <dcterms:modified xsi:type="dcterms:W3CDTF">2026-10-02T16:30:41.8990000Z</dcterms:modified>
</coreProperties>
</file>